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2"/>
  </p:notesMasterIdLst>
  <p:sldIdLst>
    <p:sldId id="357" r:id="rId2"/>
    <p:sldId id="256" r:id="rId3"/>
    <p:sldId id="358" r:id="rId4"/>
    <p:sldId id="359" r:id="rId5"/>
    <p:sldId id="387" r:id="rId6"/>
    <p:sldId id="388" r:id="rId7"/>
    <p:sldId id="389" r:id="rId8"/>
    <p:sldId id="396" r:id="rId9"/>
    <p:sldId id="397" r:id="rId10"/>
    <p:sldId id="398" r:id="rId11"/>
    <p:sldId id="391" r:id="rId12"/>
    <p:sldId id="394" r:id="rId13"/>
    <p:sldId id="395" r:id="rId14"/>
    <p:sldId id="400" r:id="rId15"/>
    <p:sldId id="393" r:id="rId16"/>
    <p:sldId id="302" r:id="rId17"/>
    <p:sldId id="351" r:id="rId18"/>
    <p:sldId id="303" r:id="rId19"/>
    <p:sldId id="305" r:id="rId20"/>
    <p:sldId id="306" r:id="rId21"/>
    <p:sldId id="307" r:id="rId22"/>
    <p:sldId id="360" r:id="rId23"/>
    <p:sldId id="309" r:id="rId24"/>
    <p:sldId id="347" r:id="rId25"/>
    <p:sldId id="361" r:id="rId26"/>
    <p:sldId id="308" r:id="rId27"/>
    <p:sldId id="259" r:id="rId28"/>
    <p:sldId id="311" r:id="rId29"/>
    <p:sldId id="330" r:id="rId30"/>
    <p:sldId id="331" r:id="rId31"/>
    <p:sldId id="332" r:id="rId32"/>
    <p:sldId id="333" r:id="rId33"/>
    <p:sldId id="334" r:id="rId34"/>
    <p:sldId id="335" r:id="rId35"/>
    <p:sldId id="312" r:id="rId36"/>
    <p:sldId id="399"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362" r:id="rId50"/>
    <p:sldId id="363" r:id="rId51"/>
    <p:sldId id="364" r:id="rId52"/>
    <p:sldId id="365" r:id="rId53"/>
    <p:sldId id="366" r:id="rId54"/>
    <p:sldId id="367" r:id="rId55"/>
    <p:sldId id="385" r:id="rId56"/>
    <p:sldId id="384" r:id="rId57"/>
    <p:sldId id="369" r:id="rId58"/>
    <p:sldId id="370" r:id="rId59"/>
    <p:sldId id="371" r:id="rId60"/>
    <p:sldId id="373" r:id="rId61"/>
    <p:sldId id="374" r:id="rId62"/>
    <p:sldId id="372" r:id="rId63"/>
    <p:sldId id="352" r:id="rId64"/>
    <p:sldId id="349" r:id="rId65"/>
    <p:sldId id="294" r:id="rId66"/>
    <p:sldId id="295" r:id="rId67"/>
    <p:sldId id="296" r:id="rId68"/>
    <p:sldId id="375" r:id="rId69"/>
    <p:sldId id="376" r:id="rId70"/>
    <p:sldId id="377" r:id="rId71"/>
    <p:sldId id="378" r:id="rId72"/>
    <p:sldId id="379" r:id="rId73"/>
    <p:sldId id="380" r:id="rId74"/>
    <p:sldId id="381" r:id="rId75"/>
    <p:sldId id="382" r:id="rId76"/>
    <p:sldId id="383" r:id="rId77"/>
    <p:sldId id="386" r:id="rId78"/>
    <p:sldId id="299" r:id="rId79"/>
    <p:sldId id="316" r:id="rId80"/>
    <p:sldId id="29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6" d="100"/>
          <a:sy n="86" d="100"/>
        </p:scale>
        <p:origin x="-900"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2F058-138E-43A4-8397-90EB478EBF13}" type="datetimeFigureOut">
              <a:rPr lang="en-US" smtClean="0"/>
              <a:pPr/>
              <a:t>12/29/2023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7910F-FA14-4EF2-BE19-1B76AD5BE3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6175" y="684213"/>
            <a:ext cx="4570413" cy="3429000"/>
          </a:xfrm>
          <a:noFill/>
          <a:ln>
            <a:solidFill>
              <a:srgbClr val="000000"/>
            </a:solidFill>
            <a:miter lim="800000"/>
          </a:ln>
        </p:spPr>
      </p:sp>
      <p:sp>
        <p:nvSpPr>
          <p:cNvPr id="46083" name="Notes Placeholder 2"/>
          <p:cNvSpPr>
            <a:spLocks noGrp="1"/>
          </p:cNvSpPr>
          <p:nvPr>
            <p:ph type="body" idx="1"/>
          </p:nvPr>
        </p:nvSpPr>
        <p:spPr bwMode="auto">
          <a:noFill/>
        </p:spPr>
        <p:txBody>
          <a:bodyPr wrap="square" lIns="99023" tIns="49512" rIns="99023" bIns="49512" numCol="1" anchor="t" anchorCtr="0" compatLnSpc="1"/>
          <a:lstStyle/>
          <a:p>
            <a:pPr>
              <a:spcBef>
                <a:spcPct val="0"/>
              </a:spcBef>
            </a:pPr>
            <a:endParaRPr lang="en-US" dirty="0"/>
          </a:p>
        </p:txBody>
      </p:sp>
      <p:sp>
        <p:nvSpPr>
          <p:cNvPr id="46084" name="Slide Number Placeholder 3"/>
          <p:cNvSpPr txBox="1">
            <a:spLocks noGrp="1"/>
          </p:cNvSpPr>
          <p:nvPr/>
        </p:nvSpPr>
        <p:spPr bwMode="auto">
          <a:xfrm>
            <a:off x="3884817" y="8685983"/>
            <a:ext cx="2972119" cy="455974"/>
          </a:xfrm>
          <a:prstGeom prst="rect">
            <a:avLst/>
          </a:prstGeom>
          <a:noFill/>
          <a:ln w="9525">
            <a:noFill/>
            <a:miter lim="800000"/>
          </a:ln>
        </p:spPr>
        <p:txBody>
          <a:bodyPr lIns="99023" tIns="49512" rIns="99023" bIns="49512" anchor="b"/>
          <a:lstStyle/>
          <a:p>
            <a:pPr algn="r"/>
            <a:fld id="{9825E17E-E133-45B7-B7D2-C0715C7DDB88}" type="slidenum">
              <a:rPr lang="en-US" sz="1300">
                <a:cs typeface="Arial" panose="020B0604020202020204" pitchFamily="34" charset="0"/>
              </a:rPr>
              <a:pPr algn="r"/>
              <a:t>1</a:t>
            </a:fld>
            <a:endParaRPr lang="en-US" sz="1300" dirty="0">
              <a:cs typeface="Arial" panose="020B0604020202020204" pitchFamily="34" charset="0"/>
            </a:endParaRPr>
          </a:p>
        </p:txBody>
      </p:sp>
      <p:sp>
        <p:nvSpPr>
          <p:cNvPr id="46085" name="Date Placeholder 4"/>
          <p:cNvSpPr txBox="1">
            <a:spLocks noGrp="1"/>
          </p:cNvSpPr>
          <p:nvPr/>
        </p:nvSpPr>
        <p:spPr bwMode="auto">
          <a:xfrm>
            <a:off x="3884817" y="0"/>
            <a:ext cx="2972119" cy="458018"/>
          </a:xfrm>
          <a:prstGeom prst="rect">
            <a:avLst/>
          </a:prstGeom>
          <a:noFill/>
          <a:ln w="9525">
            <a:noFill/>
            <a:miter lim="800000"/>
          </a:ln>
        </p:spPr>
        <p:txBody>
          <a:bodyPr lIns="99023" tIns="49512" rIns="99023" bIns="49512"/>
          <a:lstStyle/>
          <a:p>
            <a:pPr algn="r"/>
            <a:r>
              <a:rPr lang="en-US" sz="1300" dirty="0">
                <a:cs typeface="Arial" panose="020B0604020202020204" pitchFamily="34" charset="0"/>
              </a:rPr>
              <a:t>03/11/2011</a:t>
            </a:r>
          </a:p>
        </p:txBody>
      </p:sp>
      <p:sp>
        <p:nvSpPr>
          <p:cNvPr id="46086" name="Footer Placeholder 5"/>
          <p:cNvSpPr txBox="1">
            <a:spLocks noGrp="1"/>
          </p:cNvSpPr>
          <p:nvPr/>
        </p:nvSpPr>
        <p:spPr bwMode="auto">
          <a:xfrm>
            <a:off x="0" y="8685983"/>
            <a:ext cx="2972119" cy="455974"/>
          </a:xfrm>
          <a:prstGeom prst="rect">
            <a:avLst/>
          </a:prstGeom>
          <a:noFill/>
          <a:ln w="9525">
            <a:noFill/>
            <a:miter lim="800000"/>
          </a:ln>
        </p:spPr>
        <p:txBody>
          <a:bodyPr lIns="99023" tIns="49512" rIns="99023" bIns="49512" anchor="b"/>
          <a:lstStyle/>
          <a:p>
            <a:r>
              <a:rPr lang="en-US" sz="1300" dirty="0" err="1">
                <a:cs typeface="Arial" panose="020B0604020202020204" pitchFamily="34" charset="0"/>
              </a:rPr>
              <a:t>Thiagarajar</a:t>
            </a:r>
            <a:r>
              <a:rPr lang="en-US" sz="1300">
                <a:cs typeface="Arial" panose="020B0604020202020204" pitchFamily="34" charset="0"/>
              </a:rPr>
              <a:t> College of Engineering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171332F-876B-448D-BEB3-10F912ED5548}" type="slidenum">
              <a:rPr lang="en-US" smtClean="0"/>
              <a:pPr/>
              <a:t>31</a:t>
            </a:fld>
            <a:endParaRPr lang="en-US"/>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a:noFill/>
        </p:spPr>
        <p:txBody>
          <a:bodyPr/>
          <a:lstStyle/>
          <a:p>
            <a:pPr eaLnBrk="1" hangingPunct="1"/>
            <a:r>
              <a:rPr lang="en-AU" sz="1300"/>
              <a:t>Construct a model to demonstrate how it looks or works</a:t>
            </a:r>
          </a:p>
          <a:p>
            <a:pPr eaLnBrk="1" hangingPunct="1"/>
            <a:r>
              <a:rPr lang="en-AU" sz="1300"/>
              <a:t>Practice a play and perform it for the class</a:t>
            </a:r>
          </a:p>
          <a:p>
            <a:pPr eaLnBrk="1" hangingPunct="1"/>
            <a:r>
              <a:rPr lang="en-AU" sz="1300"/>
              <a:t>Make a diorama to illustrate an event</a:t>
            </a:r>
          </a:p>
          <a:p>
            <a:pPr eaLnBrk="1" hangingPunct="1"/>
            <a:r>
              <a:rPr lang="en-AU" sz="1300"/>
              <a:t>Write a diary entry</a:t>
            </a:r>
          </a:p>
          <a:p>
            <a:pPr eaLnBrk="1" hangingPunct="1"/>
            <a:r>
              <a:rPr lang="en-AU" sz="1300"/>
              <a:t>Make a scrapbook about the area of study.</a:t>
            </a:r>
          </a:p>
          <a:p>
            <a:pPr eaLnBrk="1" hangingPunct="1"/>
            <a:r>
              <a:rPr lang="en-AU" sz="1300"/>
              <a:t>Prepare invitations for a character’s birthday party</a:t>
            </a:r>
          </a:p>
          <a:p>
            <a:pPr eaLnBrk="1" hangingPunct="1"/>
            <a:r>
              <a:rPr lang="en-AU" sz="1300"/>
              <a:t>Make a topographic map</a:t>
            </a:r>
          </a:p>
          <a:p>
            <a:pPr eaLnBrk="1" hangingPunct="1"/>
            <a:r>
              <a:rPr lang="en-AU" sz="1300"/>
              <a:t>Take and display a collection of photographs on a particular topic.</a:t>
            </a:r>
          </a:p>
          <a:p>
            <a:pPr eaLnBrk="1" hangingPunct="1"/>
            <a:r>
              <a:rPr lang="en-AU" sz="1300"/>
              <a:t>Make up a puzzle or a game about the topic.</a:t>
            </a:r>
          </a:p>
          <a:p>
            <a:pPr eaLnBrk="1" hangingPunct="1"/>
            <a:r>
              <a:rPr lang="en-AU" sz="1300"/>
              <a:t>Write an explanation about this topic for others.</a:t>
            </a:r>
          </a:p>
          <a:p>
            <a:pPr eaLnBrk="1" hangingPunct="1"/>
            <a:r>
              <a:rPr lang="en-US" sz="1300"/>
              <a:t>Dress a doll in national costume.</a:t>
            </a:r>
          </a:p>
          <a:p>
            <a:pPr eaLnBrk="1" hangingPunct="1"/>
            <a:r>
              <a:rPr lang="en-US" sz="1300"/>
              <a:t>Make a clay model…</a:t>
            </a:r>
          </a:p>
          <a:p>
            <a:pPr eaLnBrk="1" hangingPunct="1"/>
            <a:r>
              <a:rPr lang="en-US" sz="1300"/>
              <a:t>Paint a mural using the same materials.</a:t>
            </a:r>
          </a:p>
          <a:p>
            <a:pPr eaLnBrk="1" hangingPunct="1"/>
            <a:r>
              <a:rPr lang="en-US" sz="1300"/>
              <a:t>Continue the story…</a:t>
            </a:r>
            <a:endParaRPr lang="en-AU" sz="1300"/>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2363C6C-D821-4443-869B-90A0310B8192}" type="slidenum">
              <a:rPr lang="en-US" smtClean="0"/>
              <a:pPr/>
              <a:t>32</a:t>
            </a:fld>
            <a:endParaRPr lang="en-US"/>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p:spPr>
        <p:txBody>
          <a:bodyPr/>
          <a:lstStyle/>
          <a:p>
            <a:pPr eaLnBrk="1" hangingPunct="1"/>
            <a:r>
              <a:rPr lang="en-AU"/>
              <a:t>Use a Venn Diagram to show how two topics are the same and different</a:t>
            </a:r>
          </a:p>
          <a:p>
            <a:pPr eaLnBrk="1" hangingPunct="1"/>
            <a:r>
              <a:rPr lang="en-AU"/>
              <a:t>Design a questionnaire to gather information.</a:t>
            </a:r>
          </a:p>
          <a:p>
            <a:pPr eaLnBrk="1" hangingPunct="1"/>
            <a:r>
              <a:rPr lang="en-AU"/>
              <a:t>Survey classmates to find out what they think about a particular topic. Analyse the results.</a:t>
            </a:r>
          </a:p>
          <a:p>
            <a:pPr eaLnBrk="1" hangingPunct="1"/>
            <a:r>
              <a:rPr lang="en-AU"/>
              <a:t>Make a flow chart to show the critical stages.</a:t>
            </a:r>
          </a:p>
          <a:p>
            <a:pPr eaLnBrk="1" hangingPunct="1"/>
            <a:r>
              <a:rPr lang="en-AU"/>
              <a:t>Classify the actions of the characters in the book</a:t>
            </a:r>
          </a:p>
          <a:p>
            <a:pPr eaLnBrk="1" hangingPunct="1"/>
            <a:r>
              <a:rPr lang="en-AU"/>
              <a:t>Create a sociogram from the narrative</a:t>
            </a:r>
          </a:p>
          <a:p>
            <a:pPr eaLnBrk="1" hangingPunct="1"/>
            <a:r>
              <a:rPr lang="en-AU"/>
              <a:t>Construct a graph to illustrate selected information.</a:t>
            </a:r>
          </a:p>
          <a:p>
            <a:pPr eaLnBrk="1" hangingPunct="1"/>
            <a:r>
              <a:rPr lang="en-AU"/>
              <a:t>Make a family tree showing relationships.</a:t>
            </a:r>
          </a:p>
          <a:p>
            <a:pPr eaLnBrk="1" hangingPunct="1"/>
            <a:r>
              <a:rPr lang="en-AU"/>
              <a:t>Devise a roleplay about the study area.</a:t>
            </a:r>
          </a:p>
          <a:p>
            <a:pPr eaLnBrk="1" hangingPunct="1"/>
            <a:r>
              <a:rPr lang="en-AU"/>
              <a:t>Write a biography of a person studied.</a:t>
            </a:r>
          </a:p>
          <a:p>
            <a:pPr eaLnBrk="1" hangingPunct="1"/>
            <a:r>
              <a:rPr lang="en-AU"/>
              <a:t>Prepare a report about the area of study.</a:t>
            </a:r>
          </a:p>
          <a:p>
            <a:pPr eaLnBrk="1" hangingPunct="1"/>
            <a:r>
              <a:rPr lang="en-US"/>
              <a:t>Conduct an investigation to produce information to support a view.</a:t>
            </a:r>
          </a:p>
          <a:p>
            <a:pPr eaLnBrk="1" hangingPunct="1"/>
            <a:r>
              <a:rPr lang="en-US"/>
              <a:t>Review a work of art in terms of form, color and texture.</a:t>
            </a:r>
          </a:p>
          <a:p>
            <a:pPr eaLnBrk="1" hangingPunct="1"/>
            <a:r>
              <a:rPr lang="en-US"/>
              <a:t>Draw a graph</a:t>
            </a:r>
          </a:p>
          <a:p>
            <a:pPr eaLnBrk="1" hangingPunct="1"/>
            <a:r>
              <a:rPr lang="en-US"/>
              <a:t>Complete a Decision Making Matrix to help you decide which breakfast cereal to purchase</a:t>
            </a:r>
          </a:p>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C5438C4-8C93-4756-8B17-B7EC94AA578A}" type="slidenum">
              <a:rPr lang="en-US" smtClean="0"/>
              <a:pPr/>
              <a:t>33</a:t>
            </a:fld>
            <a:endParaRPr lang="en-US"/>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a:noFill/>
        </p:spPr>
        <p:txBody>
          <a:bodyPr/>
          <a:lstStyle/>
          <a:p>
            <a:pPr eaLnBrk="1" hangingPunct="1"/>
            <a:r>
              <a:rPr lang="en-US"/>
              <a:t>Write a letter to the editor</a:t>
            </a:r>
          </a:p>
          <a:p>
            <a:pPr eaLnBrk="1" hangingPunct="1"/>
            <a:r>
              <a:rPr lang="en-US"/>
              <a:t>Prepare and conduct a debate</a:t>
            </a:r>
          </a:p>
          <a:p>
            <a:pPr eaLnBrk="1" hangingPunct="1"/>
            <a:r>
              <a:rPr lang="en-US"/>
              <a:t>Prepare a list of criteria to judge…</a:t>
            </a:r>
            <a:endParaRPr lang="en-AU"/>
          </a:p>
          <a:p>
            <a:pPr eaLnBrk="1" hangingPunct="1"/>
            <a:r>
              <a:rPr lang="en-AU"/>
              <a:t>Write a persuasive speech arguing for/against…</a:t>
            </a:r>
          </a:p>
          <a:p>
            <a:pPr eaLnBrk="1" hangingPunct="1"/>
            <a:r>
              <a:rPr lang="en-AU"/>
              <a:t>Make a booklet about five rules you see as important. Convince others.</a:t>
            </a:r>
          </a:p>
          <a:p>
            <a:pPr eaLnBrk="1" hangingPunct="1"/>
            <a:r>
              <a:rPr lang="en-AU"/>
              <a:t>Form a panel to discuss viewpoints on….</a:t>
            </a:r>
          </a:p>
          <a:p>
            <a:pPr eaLnBrk="1" hangingPunct="1"/>
            <a:r>
              <a:rPr lang="en-AU"/>
              <a:t>Write a letter to. ..advising on changes needed.</a:t>
            </a:r>
          </a:p>
          <a:p>
            <a:pPr eaLnBrk="1" hangingPunct="1"/>
            <a:r>
              <a:rPr lang="en-AU"/>
              <a:t>Write a half-yearly report.</a:t>
            </a:r>
          </a:p>
          <a:p>
            <a:pPr eaLnBrk="1" hangingPunct="1"/>
            <a:r>
              <a:rPr lang="en-AU"/>
              <a:t>Prepare a case to present your view about...</a:t>
            </a:r>
          </a:p>
          <a:p>
            <a:pPr eaLnBrk="1" hangingPunct="1"/>
            <a:r>
              <a:rPr lang="en-AU"/>
              <a:t>Complete a PMI on…</a:t>
            </a:r>
          </a:p>
          <a:p>
            <a:pPr eaLnBrk="1" hangingPunct="1"/>
            <a:r>
              <a:rPr lang="en-AU"/>
              <a:t>Evaluate the character’s actions in the story</a:t>
            </a:r>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78F0346-F86C-4AE2-B66D-B55108F89F9D}" type="slidenum">
              <a:rPr lang="en-US" smtClean="0"/>
              <a:pPr/>
              <a:t>34</a:t>
            </a:fld>
            <a:endParaRPr lang="en-US"/>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p:spPr>
        <p:txBody>
          <a:bodyPr/>
          <a:lstStyle/>
          <a:p>
            <a:pPr eaLnBrk="1" hangingPunct="1"/>
            <a:r>
              <a:rPr lang="en-AU"/>
              <a:t>Use the . . . strategy to invent a new type of sports shoe.</a:t>
            </a:r>
          </a:p>
          <a:p>
            <a:pPr eaLnBrk="1" hangingPunct="1"/>
            <a:r>
              <a:rPr lang="en-AU"/>
              <a:t>Invent a machine to do a specific task.</a:t>
            </a:r>
          </a:p>
          <a:p>
            <a:pPr eaLnBrk="1" hangingPunct="1"/>
            <a:r>
              <a:rPr lang="en-AU"/>
              <a:t>Design a robot to do your homework.</a:t>
            </a:r>
          </a:p>
          <a:p>
            <a:pPr eaLnBrk="1" hangingPunct="1"/>
            <a:r>
              <a:rPr lang="en-AU"/>
              <a:t>Create a new product. Give it a name and plan a marketing campaign.</a:t>
            </a:r>
          </a:p>
          <a:p>
            <a:pPr eaLnBrk="1" hangingPunct="1"/>
            <a:r>
              <a:rPr lang="en-AU"/>
              <a:t>Write about your feelings in relation to...</a:t>
            </a:r>
          </a:p>
          <a:p>
            <a:pPr eaLnBrk="1" hangingPunct="1"/>
            <a:r>
              <a:rPr lang="en-AU"/>
              <a:t>Write a TV show play, puppet show, role play, song </a:t>
            </a:r>
            <a:r>
              <a:rPr lang="en-AU" b="1" i="1"/>
              <a:t>or </a:t>
            </a:r>
            <a:r>
              <a:rPr lang="en-AU"/>
              <a:t>pantomime about..</a:t>
            </a:r>
          </a:p>
          <a:p>
            <a:pPr eaLnBrk="1" hangingPunct="1"/>
            <a:r>
              <a:rPr lang="en-AU"/>
              <a:t>Design a new monetary system </a:t>
            </a:r>
          </a:p>
          <a:p>
            <a:pPr eaLnBrk="1" hangingPunct="1"/>
            <a:r>
              <a:rPr lang="en-AU"/>
              <a:t>Develop a menu for a new restaurant using a variety of healthy foods</a:t>
            </a:r>
          </a:p>
          <a:p>
            <a:pPr eaLnBrk="1" hangingPunct="1"/>
            <a:r>
              <a:rPr lang="en-AU"/>
              <a:t>Design a CD, book or magazine cover for...</a:t>
            </a:r>
          </a:p>
          <a:p>
            <a:pPr eaLnBrk="1" hangingPunct="1"/>
            <a:r>
              <a:rPr lang="en-AU"/>
              <a:t>Sell an idea</a:t>
            </a:r>
          </a:p>
          <a:p>
            <a:pPr eaLnBrk="1" hangingPunct="1"/>
            <a:r>
              <a:rPr lang="en-AU"/>
              <a:t>Devise a way to...</a:t>
            </a:r>
          </a:p>
          <a:p>
            <a:pPr eaLnBrk="1" hangingPunct="1"/>
            <a:r>
              <a:rPr lang="en-US"/>
              <a:t>Make up a new language and use it in an example</a:t>
            </a:r>
          </a:p>
          <a:p>
            <a:pPr eaLnBrk="1" hangingPunct="1"/>
            <a:r>
              <a:rPr lang="en-US"/>
              <a:t>Write a jingle to advertise a new product.</a:t>
            </a:r>
          </a:p>
          <a:p>
            <a:pPr eaLnBrk="1" hangingPunct="1"/>
            <a:r>
              <a:rPr lang="en-US"/>
              <a:t>(Adapted from Dalton, 1986)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8AC958A-B9FA-43BA-BE16-1B802BB7537B}" type="slidenum">
              <a:rPr lang="en-GB" smtClean="0"/>
              <a:pPr/>
              <a:t>49</a:t>
            </a:fld>
            <a:endParaRPr lang="en-GB"/>
          </a:p>
        </p:txBody>
      </p:sp>
      <p:sp>
        <p:nvSpPr>
          <p:cNvPr id="91139" name="Rectangle 2"/>
          <p:cNvSpPr>
            <a:spLocks noGrp="1" noRot="1" noChangeAspect="1" noChangeArrowheads="1" noTextEdit="1"/>
          </p:cNvSpPr>
          <p:nvPr>
            <p:ph type="sldImg"/>
          </p:nvPr>
        </p:nvSpPr>
        <p:spPr/>
      </p:sp>
      <p:sp>
        <p:nvSpPr>
          <p:cNvPr id="91140" name="Rectangle 3"/>
          <p:cNvSpPr>
            <a:spLocks noGrp="1" noChangeArrowheads="1"/>
          </p:cNvSpPr>
          <p:nvPr>
            <p:ph type="body" idx="1"/>
          </p:nvPr>
        </p:nvSpPr>
        <p:spPr>
          <a:noFill/>
        </p:spPr>
        <p:txBody>
          <a:bodyPr/>
          <a:lstStyle/>
          <a:p>
            <a:r>
              <a:rPr lang="en-IE"/>
              <a:t>This could be used in the area of keeping attendance records to judge the commitment of students in attending lectures. </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p:sp>
      <p:sp>
        <p:nvSpPr>
          <p:cNvPr id="94211"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17F671A-ACFD-454B-A5DE-DF3DD9698CEC}" type="slidenum">
              <a:rPr lang="en-GB" smtClean="0"/>
              <a:pPr/>
              <a:t>59</a:t>
            </a:fld>
            <a:endParaRPr lang="en-GB"/>
          </a:p>
        </p:txBody>
      </p:sp>
      <p:sp>
        <p:nvSpPr>
          <p:cNvPr id="97283" name="Rectangle 2"/>
          <p:cNvSpPr>
            <a:spLocks noGrp="1" noRot="1" noChangeAspect="1" noChangeArrowheads="1" noTextEdit="1"/>
          </p:cNvSpPr>
          <p:nvPr>
            <p:ph type="sldImg"/>
          </p:nvPr>
        </p:nvSpPr>
        <p:spPr/>
      </p:sp>
      <p:sp>
        <p:nvSpPr>
          <p:cNvPr id="97284"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96C029D-5A88-4F4E-B0F9-E7B7EC9AEF2E}" type="slidenum">
              <a:rPr lang="en-US" smtClean="0"/>
              <a:pPr/>
              <a:t>63</a:t>
            </a:fld>
            <a:endParaRPr lang="en-US"/>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p:spPr>
        <p:txBody>
          <a:bodyPr/>
          <a:lstStyle/>
          <a:p>
            <a:pPr eaLnBrk="1" hangingPunct="1"/>
            <a:r>
              <a:rPr lang="en-US"/>
              <a:t>GOLDILOCKS STORY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367242D-B731-4542-BFB1-505F51E6DB3F}" type="slidenum">
              <a:rPr lang="en-US" smtClean="0"/>
              <a:pPr/>
              <a:t>64</a:t>
            </a:fld>
            <a:endParaRPr lang="en-US"/>
          </a:p>
        </p:txBody>
      </p:sp>
      <p:sp>
        <p:nvSpPr>
          <p:cNvPr id="64515" name="Rectangle 2"/>
          <p:cNvSpPr>
            <a:spLocks noGrp="1" noRot="1" noChangeAspect="1" noChangeArrowheads="1" noTextEdit="1"/>
          </p:cNvSpPr>
          <p:nvPr>
            <p:ph type="sldImg"/>
          </p:nvPr>
        </p:nvSpPr>
        <p:spPr/>
      </p:sp>
      <p:sp>
        <p:nvSpPr>
          <p:cNvPr id="6451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B91145-705D-4D22-9FF2-2854F850D583}" type="slidenum">
              <a:rPr lang="en-US" smtClean="0"/>
              <a:pPr/>
              <a:t>65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4A27678-39D8-4CFC-A995-424ED42D3192}" type="slidenum">
              <a:rPr lang="en-GB" smtClean="0"/>
              <a:pPr/>
              <a:t>17</a:t>
            </a:fld>
            <a:endParaRPr lang="en-GB"/>
          </a:p>
        </p:txBody>
      </p:sp>
      <p:sp>
        <p:nvSpPr>
          <p:cNvPr id="55299" name="Rectangle 2"/>
          <p:cNvSpPr>
            <a:spLocks noGrp="1" noRot="1" noChangeAspect="1" noChangeArrowheads="1" noTextEdit="1"/>
          </p:cNvSpPr>
          <p:nvPr>
            <p:ph type="sldImg"/>
          </p:nvPr>
        </p:nvSpPr>
        <p:spPr/>
      </p:sp>
      <p:sp>
        <p:nvSpPr>
          <p:cNvPr id="55300" name="Rectangle 3"/>
          <p:cNvSpPr>
            <a:spLocks noGrp="1" noChangeArrowheads="1"/>
          </p:cNvSpPr>
          <p:nvPr>
            <p:ph type="body" idx="1"/>
          </p:nvPr>
        </p:nvSpPr>
        <p:spPr>
          <a:noFill/>
        </p:spPr>
        <p:txBody>
          <a:bodyPr/>
          <a:lstStyle/>
          <a:p>
            <a:r>
              <a:rPr lang="en-IE"/>
              <a:t>Taxonomy = Classification, Categorisation, arrangement. </a:t>
            </a:r>
          </a:p>
          <a:p>
            <a:r>
              <a:rPr lang="en-IE"/>
              <a:t>His book is used throughout the world in the preparation of evaluation materials.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B91145-705D-4D22-9FF2-2854F850D583}" type="slidenum">
              <a:rPr lang="en-US" smtClean="0"/>
              <a:pPr/>
              <a:t>66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B91145-705D-4D22-9FF2-2854F850D583}" type="slidenum">
              <a:rPr lang="en-US" smtClean="0"/>
              <a:pPr/>
              <a:t>67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D3D9F6-F67E-4C61-B850-491721C96F8D}" type="slidenum">
              <a:rPr lang="en-GB" smtClean="0"/>
              <a:pPr/>
              <a:t>18</a:t>
            </a:fld>
            <a:endParaRPr lang="en-GB"/>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p:spPr>
        <p:txBody>
          <a:bodyPr/>
          <a:lstStyle/>
          <a:p>
            <a:r>
              <a:rPr lang="en-IE"/>
              <a:t>Bloom made a huge contribution in the field of education, had a very optimistic approach to education. Bachelors and Masters degree from Penn State University. PhD in Education from Chicago. </a:t>
            </a:r>
          </a:p>
          <a:p>
            <a:r>
              <a:rPr lang="en-IE"/>
              <a:t>He was appointed professor at the University of Chicago in 1970. </a:t>
            </a:r>
          </a:p>
          <a:p>
            <a:r>
              <a:rPr lang="en-IE"/>
              <a:t>Wrote a book called the Taxonomy of Educational Objectives. (1956)</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6EF07F9-E7F5-4544-B83A-CE7D18D22A04}" type="slidenum">
              <a:rPr lang="en-GB" smtClean="0"/>
              <a:pPr/>
              <a:t>19</a:t>
            </a:fld>
            <a:endParaRPr lang="en-GB"/>
          </a:p>
        </p:txBody>
      </p:sp>
      <p:sp>
        <p:nvSpPr>
          <p:cNvPr id="56323" name="Rectangle 2"/>
          <p:cNvSpPr>
            <a:spLocks noGrp="1" noRot="1" noChangeAspect="1" noChangeArrowheads="1" noTextEdit="1"/>
          </p:cNvSpPr>
          <p:nvPr>
            <p:ph type="sldImg"/>
          </p:nvPr>
        </p:nvSpPr>
        <p:spPr/>
      </p:sp>
      <p:sp>
        <p:nvSpPr>
          <p:cNvPr id="56324" name="Rectangle 3"/>
          <p:cNvSpPr>
            <a:spLocks noGrp="1" noChangeArrowheads="1"/>
          </p:cNvSpPr>
          <p:nvPr>
            <p:ph type="body" idx="1"/>
          </p:nvPr>
        </p:nvSpPr>
        <p:spPr>
          <a:noFill/>
        </p:spPr>
        <p:txBody>
          <a:bodyPr/>
          <a:lstStyle/>
          <a:p>
            <a:r>
              <a:rPr lang="en-IE"/>
              <a:t>Taxonomy = Classification, Categorisation, arrangement. </a:t>
            </a:r>
          </a:p>
          <a:p>
            <a:r>
              <a:rPr lang="en-IE"/>
              <a:t>His book is used throughout the world in the preparation of evaluation materials.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FBC9528-35B5-4D13-980B-49BA1132C65D}" type="slidenum">
              <a:rPr lang="en-GB" smtClean="0"/>
              <a:pPr/>
              <a:t>20</a:t>
            </a:fld>
            <a:endParaRPr lang="en-GB"/>
          </a:p>
        </p:txBody>
      </p:sp>
      <p:sp>
        <p:nvSpPr>
          <p:cNvPr id="57347" name="Rectangle 2"/>
          <p:cNvSpPr>
            <a:spLocks noGrp="1" noRot="1" noChangeAspect="1" noChangeArrowheads="1" noTextEdit="1"/>
          </p:cNvSpPr>
          <p:nvPr>
            <p:ph type="sldImg"/>
          </p:nvPr>
        </p:nvSpPr>
        <p:spPr/>
      </p:sp>
      <p:sp>
        <p:nvSpPr>
          <p:cNvPr id="57348" name="Rectangle 3"/>
          <p:cNvSpPr>
            <a:spLocks noGrp="1" noChangeArrowheads="1"/>
          </p:cNvSpPr>
          <p:nvPr>
            <p:ph type="body" idx="1"/>
          </p:nvPr>
        </p:nvSpPr>
        <p:spPr>
          <a:noFill/>
        </p:spPr>
        <p:txBody>
          <a:bodyPr/>
          <a:lstStyle/>
          <a:p>
            <a:r>
              <a:rPr lang="en-IE"/>
              <a:t>Taxonomy = Classification, Categorisation, arrangement. </a:t>
            </a:r>
          </a:p>
          <a:p>
            <a:r>
              <a:rPr lang="en-IE"/>
              <a:t>His book is used throughout the world in the preparation of evaluation materials.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CEFCE73-2631-4A4D-BF7D-0F68EEDFFC9F}" type="slidenum">
              <a:rPr lang="en-GB" smtClean="0"/>
              <a:pPr/>
              <a:t>21</a:t>
            </a:fld>
            <a:endParaRPr lang="en-GB"/>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p:spPr>
        <p:txBody>
          <a:bodyPr/>
          <a:lstStyle/>
          <a:p>
            <a:r>
              <a:rPr lang="en-IE"/>
              <a:t>Our thinking can be divided into six increasingly complex levels. </a:t>
            </a:r>
          </a:p>
          <a:p>
            <a:r>
              <a:rPr lang="en-IE"/>
              <a:t>Each level depends on the student’s ability to perform at the level or levels that are below it. </a:t>
            </a:r>
          </a:p>
          <a:p>
            <a:r>
              <a:rPr lang="en-IE"/>
              <a:t>For a student to apply knowledge, he or she would need to have the necessary information and understand it. </a:t>
            </a:r>
          </a:p>
          <a:p>
            <a:r>
              <a:rPr lang="en-IE"/>
              <a:t>Very interested in helping students to move up into the higher mental processes.</a:t>
            </a:r>
          </a:p>
          <a:p>
            <a:r>
              <a:rPr lang="en-IE"/>
              <a:t>The taxonomy was not simply a classification scheme – it was an effort to arrange the various thinking processes in a hierarchy. </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p:spPr>
        <p:txBody>
          <a:bodyPr/>
          <a:lstStyle/>
          <a:p>
            <a:pPr eaLnBrk="1" hangingPunct="1">
              <a:spcBef>
                <a:spcPct val="0"/>
              </a:spcBef>
            </a:pPr>
            <a:endParaRPr lang="en-US"/>
          </a:p>
        </p:txBody>
      </p:sp>
      <p:sp>
        <p:nvSpPr>
          <p:cNvPr id="72708" name="Slide Number Placeholder 3"/>
          <p:cNvSpPr>
            <a:spLocks noGrp="1"/>
          </p:cNvSpPr>
          <p:nvPr>
            <p:ph type="sldNum" sz="quarter" idx="5"/>
          </p:nvPr>
        </p:nvSpPr>
        <p:spPr>
          <a:noFill/>
        </p:spPr>
        <p:txBody>
          <a:bodyPr/>
          <a:lstStyle/>
          <a:p>
            <a:fld id="{1559CC8A-4424-4223-841A-474839408B13}"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D872852-07CA-44EB-96EA-9DA98E4EC345}" type="slidenum">
              <a:rPr lang="en-US" smtClean="0"/>
              <a:pPr/>
              <a:t>29</a:t>
            </a:fld>
            <a:endParaRPr lang="en-US"/>
          </a:p>
        </p:txBody>
      </p:sp>
      <p:sp>
        <p:nvSpPr>
          <p:cNvPr id="48131" name="Rectangle 2"/>
          <p:cNvSpPr>
            <a:spLocks noGrp="1" noRot="1" noChangeAspect="1" noChangeArrowheads="1" noTextEdit="1"/>
          </p:cNvSpPr>
          <p:nvPr>
            <p:ph type="sldImg"/>
          </p:nvPr>
        </p:nvSpPr>
        <p:spPr/>
      </p:sp>
      <p:sp>
        <p:nvSpPr>
          <p:cNvPr id="48132" name="Rectangle 3"/>
          <p:cNvSpPr>
            <a:spLocks noGrp="1" noChangeArrowheads="1"/>
          </p:cNvSpPr>
          <p:nvPr>
            <p:ph type="body" idx="1"/>
          </p:nvPr>
        </p:nvSpPr>
        <p:spPr>
          <a:noFill/>
        </p:spPr>
        <p:txBody>
          <a:bodyPr/>
          <a:lstStyle/>
          <a:p>
            <a:pPr eaLnBrk="1" hangingPunct="1"/>
            <a:r>
              <a:rPr lang="en-AU"/>
              <a:t>Make a story map showing the main events of the story.</a:t>
            </a:r>
          </a:p>
          <a:p>
            <a:pPr eaLnBrk="1" hangingPunct="1"/>
            <a:r>
              <a:rPr lang="en-AU"/>
              <a:t>Make a time line of your typical day.</a:t>
            </a:r>
          </a:p>
          <a:p>
            <a:pPr eaLnBrk="1" hangingPunct="1"/>
            <a:r>
              <a:rPr lang="en-AU"/>
              <a:t>Make a concept map of the topic.</a:t>
            </a:r>
          </a:p>
          <a:p>
            <a:pPr eaLnBrk="1" hangingPunct="1"/>
            <a:r>
              <a:rPr lang="en-AU"/>
              <a:t>Write a list of keywords you know about….</a:t>
            </a:r>
          </a:p>
          <a:p>
            <a:pPr eaLnBrk="1" hangingPunct="1"/>
            <a:r>
              <a:rPr lang="en-AU"/>
              <a:t>What characters were in the story?</a:t>
            </a:r>
          </a:p>
          <a:p>
            <a:pPr eaLnBrk="1" hangingPunct="1"/>
            <a:r>
              <a:rPr lang="en-AU"/>
              <a:t>Make a chart showing…</a:t>
            </a:r>
          </a:p>
          <a:p>
            <a:pPr eaLnBrk="1" hangingPunct="1"/>
            <a:r>
              <a:rPr lang="en-AU"/>
              <a:t>Make an acrostic poem about…</a:t>
            </a:r>
          </a:p>
          <a:p>
            <a:pPr eaLnBrk="1" hangingPunct="1"/>
            <a:r>
              <a:rPr lang="en-AU"/>
              <a:t>Recite a poem you have learned.</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05A1452-9835-436B-A8ED-7F80B2131096}" type="slidenum">
              <a:rPr lang="en-US" smtClean="0"/>
              <a:pPr/>
              <a:t>30</a:t>
            </a:fld>
            <a:endParaRPr lang="en-US"/>
          </a:p>
        </p:txBody>
      </p:sp>
      <p:sp>
        <p:nvSpPr>
          <p:cNvPr id="49155" name="Rectangle 2"/>
          <p:cNvSpPr>
            <a:spLocks noGrp="1" noRot="1" noChangeAspect="1" noChangeArrowheads="1" noTextEdit="1"/>
          </p:cNvSpPr>
          <p:nvPr>
            <p:ph type="sldImg"/>
          </p:nvPr>
        </p:nvSpPr>
        <p:spPr/>
      </p:sp>
      <p:sp>
        <p:nvSpPr>
          <p:cNvPr id="49156" name="Rectangle 3"/>
          <p:cNvSpPr>
            <a:spLocks noGrp="1" noChangeArrowheads="1"/>
          </p:cNvSpPr>
          <p:nvPr>
            <p:ph type="body" idx="1"/>
          </p:nvPr>
        </p:nvSpPr>
        <p:spPr>
          <a:noFill/>
        </p:spPr>
        <p:txBody>
          <a:bodyPr/>
          <a:lstStyle/>
          <a:p>
            <a:pPr eaLnBrk="1" hangingPunct="1"/>
            <a:r>
              <a:rPr lang="en-AU"/>
              <a:t>Write in your own words…</a:t>
            </a:r>
          </a:p>
          <a:p>
            <a:pPr eaLnBrk="1" hangingPunct="1"/>
            <a:r>
              <a:rPr lang="en-AU"/>
              <a:t>Cut out, or draw pictures to illustrate a particular event in the story.</a:t>
            </a:r>
          </a:p>
          <a:p>
            <a:pPr eaLnBrk="1" hangingPunct="1"/>
            <a:r>
              <a:rPr lang="en-AU"/>
              <a:t>Report to the class…</a:t>
            </a:r>
          </a:p>
          <a:p>
            <a:pPr eaLnBrk="1" hangingPunct="1"/>
            <a:r>
              <a:rPr lang="en-AU"/>
              <a:t>Illustrate what you think the main idea may have been.</a:t>
            </a:r>
          </a:p>
          <a:p>
            <a:pPr eaLnBrk="1" hangingPunct="1"/>
            <a:r>
              <a:rPr lang="en-AU"/>
              <a:t>Make a cartoon strip showing the sequence of events in the story.</a:t>
            </a:r>
          </a:p>
          <a:p>
            <a:pPr eaLnBrk="1" hangingPunct="1"/>
            <a:r>
              <a:rPr lang="en-AU"/>
              <a:t>Write and perform a play based on the story.</a:t>
            </a:r>
          </a:p>
          <a:p>
            <a:pPr eaLnBrk="1" hangingPunct="1"/>
            <a:r>
              <a:rPr lang="en-AU"/>
              <a:t>Write a brief outline to explain this story to someone else</a:t>
            </a:r>
          </a:p>
          <a:p>
            <a:pPr eaLnBrk="1" hangingPunct="1"/>
            <a:r>
              <a:rPr lang="en-AU"/>
              <a:t>Explain why the character solved the problem in this particular way</a:t>
            </a:r>
          </a:p>
          <a:p>
            <a:pPr eaLnBrk="1" hangingPunct="1"/>
            <a:r>
              <a:rPr lang="en-AU"/>
              <a:t>Write a summary report of the event.</a:t>
            </a:r>
          </a:p>
          <a:p>
            <a:pPr eaLnBrk="1" hangingPunct="1"/>
            <a:r>
              <a:rPr lang="en-AU"/>
              <a:t>Prepare a flow chart to illustrate the sequence of events.</a:t>
            </a:r>
          </a:p>
          <a:p>
            <a:pPr eaLnBrk="1" hangingPunct="1"/>
            <a:r>
              <a:rPr lang="en-AU"/>
              <a:t>Make a coloring book.</a:t>
            </a:r>
          </a:p>
          <a:p>
            <a:pPr eaLnBrk="1" hangingPunct="1"/>
            <a:r>
              <a:rPr lang="en-AU"/>
              <a:t>Paraphrase this chapter in the book.</a:t>
            </a:r>
          </a:p>
          <a:p>
            <a:pPr eaLnBrk="1" hangingPunct="1"/>
            <a:r>
              <a:rPr lang="en-AU"/>
              <a:t>Retell in your own words.</a:t>
            </a:r>
          </a:p>
          <a:p>
            <a:pPr eaLnBrk="1" hangingPunct="1"/>
            <a:r>
              <a:rPr lang="en-AU"/>
              <a:t>Outline the main points.</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bg bwMode="auto">
      <p:bgPr>
        <a:solidFill>
          <a:schemeClr val="bg1"/>
        </a:solidFill>
        <a:effectLst/>
      </p:bgPr>
    </p:bg>
    <p:spTree>
      <p:nvGrpSpPr>
        <p:cNvPr id="1" name=""/>
        <p:cNvGrpSpPr/>
        <p:nvPr/>
      </p:nvGrpSpPr>
      <p:grpSpPr>
        <a:xfrm>
          <a:off x="0" y="0"/>
          <a:ext cx="0" cy="0"/>
          <a:chOff x="0" y="0"/>
          <a:chExt cx="0" cy="0"/>
        </a:xfrm>
      </p:grpSpPr>
      <p:pic>
        <p:nvPicPr>
          <p:cNvPr id="2" name="Picture 6" descr="tc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3"/>
          <p:cNvSpPr>
            <a:spLocks noGrp="1"/>
          </p:cNvSpPr>
          <p:nvPr>
            <p:ph type="dt" sz="half" idx="10"/>
          </p:nvPr>
        </p:nvSpPr>
        <p:spPr/>
        <p:txBody>
          <a:bodyPr wrap="square" numCol="1" anchorCtr="0" compatLnSpc="1"/>
          <a:lstStyle>
            <a:lvl1pPr fontAlgn="base">
              <a:spcBef>
                <a:spcPct val="0"/>
              </a:spcBef>
              <a:spcAft>
                <a:spcPct val="0"/>
              </a:spcAft>
              <a:defRPr>
                <a:solidFill>
                  <a:srgbClr val="898989"/>
                </a:solidFill>
              </a:defRPr>
            </a:lvl1pPr>
          </a:lstStyle>
          <a:p>
            <a:fld id="{02D8BD45-5C67-4C5D-9AE5-8A6AE8D00644}" type="datetimeFigureOut">
              <a:rPr lang="en-US" smtClean="0"/>
              <a:pPr/>
              <a:t>12/29/2023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83C0379-A9EC-4B85-B4BE-19474154125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tc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smtClean="0"/>
            </a:lvl1pPr>
          </a:lstStyle>
          <a:p>
            <a:pPr>
              <a:defRPr/>
            </a:pPr>
            <a:fld id="{AC238D70-FFB5-4B44-8B97-D5B69946F0CD}" type="datetime4">
              <a:rPr lang="en-US" smtClean="0"/>
              <a:pPr>
                <a:defRPr/>
              </a:pPr>
              <a:t>December 29, 2023</a:t>
            </a:fld>
            <a:endParaRPr lang="en-US"/>
          </a:p>
        </p:txBody>
      </p:sp>
      <p:sp>
        <p:nvSpPr>
          <p:cNvPr id="4" name="Footer Placeholder 4"/>
          <p:cNvSpPr>
            <a:spLocks noGrp="1"/>
          </p:cNvSpPr>
          <p:nvPr>
            <p:ph type="ftr" sz="quarter" idx="11"/>
          </p:nvPr>
        </p:nvSpPr>
        <p:spPr/>
        <p:txBody>
          <a:bodyPr/>
          <a:lstStyle>
            <a:lvl1pPr>
              <a:defRPr smtClean="0"/>
            </a:lvl1pPr>
          </a:lstStyle>
          <a:p>
            <a:pPr>
              <a:defRPr/>
            </a:pPr>
            <a:r>
              <a:rPr lang="en-IN"/>
              <a:t>Thiagarajar College of Engineering</a:t>
            </a:r>
            <a:endParaRPr lang="en-US"/>
          </a:p>
        </p:txBody>
      </p:sp>
      <p:sp>
        <p:nvSpPr>
          <p:cNvPr id="5" name="Slide Number Placeholder 5"/>
          <p:cNvSpPr>
            <a:spLocks noGrp="1"/>
          </p:cNvSpPr>
          <p:nvPr>
            <p:ph type="sldNum" sz="quarter" idx="12"/>
          </p:nvPr>
        </p:nvSpPr>
        <p:spPr/>
        <p:txBody>
          <a:bodyPr/>
          <a:lstStyle>
            <a:lvl1pPr>
              <a:defRPr/>
            </a:lvl1pPr>
          </a:lstStyle>
          <a:p>
            <a:pPr>
              <a:defRPr/>
            </a:pPr>
            <a:fld id="{35FE99B9-6935-4D8C-8818-B5AE518B85F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9_Title Slide">
    <p:spTree>
      <p:nvGrpSpPr>
        <p:cNvPr id="1" name=""/>
        <p:cNvGrpSpPr/>
        <p:nvPr/>
      </p:nvGrpSpPr>
      <p:grpSpPr>
        <a:xfrm>
          <a:off x="0" y="0"/>
          <a:ext cx="0" cy="0"/>
          <a:chOff x="0" y="0"/>
          <a:chExt cx="0" cy="0"/>
        </a:xfrm>
      </p:grpSpPr>
      <p:pic>
        <p:nvPicPr>
          <p:cNvPr id="2" name="Picture 6" descr="tc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3"/>
          <p:cNvSpPr>
            <a:spLocks noGrp="1"/>
          </p:cNvSpPr>
          <p:nvPr>
            <p:ph type="dt" sz="half" idx="10"/>
          </p:nvPr>
        </p:nvSpPr>
        <p:spPr/>
        <p:txBody>
          <a:bodyPr wrap="square" numCol="1" anchorCtr="0" compatLnSpc="1"/>
          <a:lstStyle>
            <a:lvl1pPr fontAlgn="base">
              <a:spcBef>
                <a:spcPct val="0"/>
              </a:spcBef>
              <a:spcAft>
                <a:spcPct val="0"/>
              </a:spcAft>
              <a:defRPr>
                <a:solidFill>
                  <a:srgbClr val="898989"/>
                </a:solidFill>
              </a:defRPr>
            </a:lvl1pPr>
          </a:lstStyle>
          <a:p>
            <a:pPr>
              <a:defRPr/>
            </a:pPr>
            <a:r>
              <a:rPr lang="en-US"/>
              <a:t>09/06/2012</a:t>
            </a:r>
          </a:p>
        </p:txBody>
      </p:sp>
      <p:sp>
        <p:nvSpPr>
          <p:cNvPr id="4" name="Footer Placeholder 4"/>
          <p:cNvSpPr>
            <a:spLocks noGrp="1"/>
          </p:cNvSpPr>
          <p:nvPr>
            <p:ph type="ftr" sz="quarter" idx="11"/>
          </p:nvPr>
        </p:nvSpPr>
        <p:spPr/>
        <p:txBody>
          <a:bodyPr/>
          <a:lstStyle>
            <a:lvl1pPr>
              <a:defRPr/>
            </a:lvl1pPr>
          </a:lstStyle>
          <a:p>
            <a:pPr>
              <a:defRPr/>
            </a:pPr>
            <a:r>
              <a:rPr lang="en-US"/>
              <a:t>Thiagarajar College of Engineering</a:t>
            </a:r>
          </a:p>
        </p:txBody>
      </p:sp>
      <p:sp>
        <p:nvSpPr>
          <p:cNvPr id="5" name="Slide Number Placeholder 5"/>
          <p:cNvSpPr>
            <a:spLocks noGrp="1"/>
          </p:cNvSpPr>
          <p:nvPr>
            <p:ph type="sldNum" sz="quarter" idx="12"/>
          </p:nvPr>
        </p:nvSpPr>
        <p:spPr/>
        <p:txBody>
          <a:bodyPr/>
          <a:lstStyle>
            <a:lvl1pPr>
              <a:defRPr/>
            </a:lvl1pPr>
          </a:lstStyle>
          <a:p>
            <a:pPr>
              <a:defRPr/>
            </a:pPr>
            <a:fld id="{833B0586-D4BC-454B-8AB3-44517E14F33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1_Title Slide">
    <p:spTree>
      <p:nvGrpSpPr>
        <p:cNvPr id="1" name=""/>
        <p:cNvGrpSpPr/>
        <p:nvPr/>
      </p:nvGrpSpPr>
      <p:grpSpPr>
        <a:xfrm>
          <a:off x="0" y="0"/>
          <a:ext cx="0" cy="0"/>
          <a:chOff x="0" y="0"/>
          <a:chExt cx="0" cy="0"/>
        </a:xfrm>
      </p:grpSpPr>
      <p:pic>
        <p:nvPicPr>
          <p:cNvPr id="2" name="Picture 6" descr="tc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3"/>
          <p:cNvSpPr>
            <a:spLocks noGrp="1"/>
          </p:cNvSpPr>
          <p:nvPr>
            <p:ph type="dt" sz="half" idx="10"/>
          </p:nvPr>
        </p:nvSpPr>
        <p:spPr/>
        <p:txBody>
          <a:bodyPr wrap="square" numCol="1" anchorCtr="0" compatLnSpc="1"/>
          <a:lstStyle>
            <a:lvl1pPr fontAlgn="base">
              <a:spcBef>
                <a:spcPct val="0"/>
              </a:spcBef>
              <a:spcAft>
                <a:spcPct val="0"/>
              </a:spcAft>
              <a:defRPr>
                <a:solidFill>
                  <a:srgbClr val="898989"/>
                </a:solidFill>
              </a:defRPr>
            </a:lvl1pPr>
          </a:lstStyle>
          <a:p>
            <a:pPr>
              <a:defRPr/>
            </a:pPr>
            <a:r>
              <a:rPr lang="en-US"/>
              <a:t>09/06/2012</a:t>
            </a:r>
          </a:p>
        </p:txBody>
      </p:sp>
      <p:sp>
        <p:nvSpPr>
          <p:cNvPr id="4" name="Footer Placeholder 4"/>
          <p:cNvSpPr>
            <a:spLocks noGrp="1"/>
          </p:cNvSpPr>
          <p:nvPr>
            <p:ph type="ftr" sz="quarter" idx="11"/>
          </p:nvPr>
        </p:nvSpPr>
        <p:spPr/>
        <p:txBody>
          <a:bodyPr/>
          <a:lstStyle>
            <a:lvl1pPr>
              <a:defRPr/>
            </a:lvl1pPr>
          </a:lstStyle>
          <a:p>
            <a:pPr>
              <a:defRPr/>
            </a:pPr>
            <a:r>
              <a:rPr lang="en-US"/>
              <a:t>Thiagarajar College of Engineering</a:t>
            </a:r>
          </a:p>
        </p:txBody>
      </p:sp>
      <p:sp>
        <p:nvSpPr>
          <p:cNvPr id="5" name="Slide Number Placeholder 5"/>
          <p:cNvSpPr>
            <a:spLocks noGrp="1"/>
          </p:cNvSpPr>
          <p:nvPr>
            <p:ph type="sldNum" sz="quarter" idx="12"/>
          </p:nvPr>
        </p:nvSpPr>
        <p:spPr/>
        <p:txBody>
          <a:bodyPr/>
          <a:lstStyle>
            <a:lvl1pPr>
              <a:defRPr/>
            </a:lvl1pPr>
          </a:lstStyle>
          <a:p>
            <a:pPr>
              <a:defRPr/>
            </a:pPr>
            <a:fld id="{833B0586-D4BC-454B-8AB3-44517E14F3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D8BD45-5C67-4C5D-9AE5-8A6AE8D00644}"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C0379-A9EC-4B85-B4BE-1947415412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8BD45-5C67-4C5D-9AE5-8A6AE8D00644}" type="datetimeFigureOut">
              <a:rPr lang="en-US" smtClean="0"/>
              <a:pPr/>
              <a:t>12/29/2023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C0379-A9EC-4B85-B4BE-1947415412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citeseer.nj.nec.com/context/450825/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Learning" TargetMode="External"/><Relationship Id="rId2" Type="http://schemas.openxmlformats.org/officeDocument/2006/relationships/hyperlink" Target="https://en.wikipedia.org/wiki/Teaching"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en.wikipedia.org/wiki/John_B._Biggs" TargetMode="External"/><Relationship Id="rId4" Type="http://schemas.openxmlformats.org/officeDocument/2006/relationships/hyperlink" Target="https://en.wikipedia.org/wiki/Professor"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ont slide copy.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Oval 5"/>
          <p:cNvSpPr/>
          <p:nvPr/>
        </p:nvSpPr>
        <p:spPr>
          <a:xfrm>
            <a:off x="4379913" y="5853113"/>
            <a:ext cx="468312" cy="471487"/>
          </a:xfrm>
          <a:prstGeom prst="ellipse">
            <a:avLst/>
          </a:prstGeom>
          <a:solidFill>
            <a:srgbClr val="FEF2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0">
              <a:defRPr/>
            </a:pPr>
            <a:r>
              <a:rPr lang="en-US" sz="2200" b="1" i="1" dirty="0">
                <a:solidFill>
                  <a:srgbClr val="512603"/>
                </a:solidFill>
                <a:latin typeface="+mj-lt"/>
              </a:rPr>
              <a:t>66</a:t>
            </a:r>
            <a:endParaRPr lang="en-IN" sz="2200" b="1" i="1" dirty="0">
              <a:solidFill>
                <a:srgbClr val="512603"/>
              </a:solidFill>
              <a:latin typeface="+mj-lt"/>
            </a:endParaRPr>
          </a:p>
        </p:txBody>
      </p:sp>
      <p:sp>
        <p:nvSpPr>
          <p:cNvPr id="9220" name="TextBox 3"/>
          <p:cNvSpPr txBox="1">
            <a:spLocks noChangeArrowheads="1"/>
          </p:cNvSpPr>
          <p:nvPr/>
        </p:nvSpPr>
        <p:spPr bwMode="auto">
          <a:xfrm>
            <a:off x="406400" y="6553200"/>
            <a:ext cx="8356600" cy="276225"/>
          </a:xfrm>
          <a:prstGeom prst="rect">
            <a:avLst/>
          </a:prstGeom>
          <a:solidFill>
            <a:srgbClr val="FEF4EC"/>
          </a:solidFill>
          <a:ln w="9525">
            <a:solidFill>
              <a:srgbClr val="FEEADA"/>
            </a:solidFill>
            <a:miter lim="800000"/>
          </a:ln>
        </p:spPr>
        <p:txBody>
          <a:bodyPr>
            <a:spAutoFit/>
          </a:bodyPr>
          <a:lstStyle/>
          <a:p>
            <a:pPr algn="ctr"/>
            <a:r>
              <a:rPr lang="en-US" sz="1200" b="1" i="1" dirty="0">
                <a:solidFill>
                  <a:srgbClr val="753805"/>
                </a:solidFill>
                <a:latin typeface="Bookman Old Style" panose="02050604050505020204" pitchFamily="18" charset="0"/>
              </a:rPr>
              <a:t>Sixty  Six years of professional excellence</a:t>
            </a:r>
            <a:endParaRPr lang="en-IN" sz="1200" b="1" i="1" dirty="0">
              <a:solidFill>
                <a:srgbClr val="753805"/>
              </a:solidFill>
              <a:latin typeface="Bookman Old Style" panose="02050604050505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solidFill>
                  <a:srgbClr val="0070C0"/>
                </a:solidFill>
              </a:rPr>
              <a:t>Constructive alignment –Contd.,</a:t>
            </a:r>
          </a:p>
        </p:txBody>
      </p:sp>
      <p:sp>
        <p:nvSpPr>
          <p:cNvPr id="3" name="Content Placeholder 2"/>
          <p:cNvSpPr>
            <a:spLocks noGrp="1"/>
          </p:cNvSpPr>
          <p:nvPr>
            <p:ph idx="1"/>
          </p:nvPr>
        </p:nvSpPr>
        <p:spPr>
          <a:xfrm>
            <a:off x="457200" y="1066800"/>
            <a:ext cx="8229600" cy="5059363"/>
          </a:xfrm>
        </p:spPr>
        <p:txBody>
          <a:bodyPr>
            <a:noAutofit/>
          </a:bodyPr>
          <a:lstStyle/>
          <a:p>
            <a:r>
              <a:rPr lang="en-US" sz="2400" dirty="0"/>
              <a:t>In the assessment activities, students demonstrate their level of achievement of the course learning outcomes. </a:t>
            </a:r>
          </a:p>
          <a:p>
            <a:endParaRPr lang="en-US" sz="2400" dirty="0"/>
          </a:p>
          <a:p>
            <a:r>
              <a:rPr lang="en-US" sz="2400" dirty="0"/>
              <a:t>In a constructively aligned program, the courses are carefully coordinated to ensure steady development or scaffolding from the introduction to mastery of the learning outcomes, leading to achievement o</a:t>
            </a:r>
          </a:p>
          <a:p>
            <a:pPr>
              <a:buNone/>
            </a:pPr>
            <a:endParaRPr lang="en-US" sz="2400" dirty="0"/>
          </a:p>
          <a:p>
            <a:r>
              <a:rPr lang="en-US" sz="2400" dirty="0"/>
              <a:t>For the effectiveness of the program, the achievement of POs is crucial which needs to be proven through accurate and reliable assessments of the intended POs</a:t>
            </a:r>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rgbClr val="0070C0"/>
                </a:solidFill>
              </a:rPr>
              <a:t>Need for Examinations Reform</a:t>
            </a:r>
          </a:p>
        </p:txBody>
      </p:sp>
      <p:sp>
        <p:nvSpPr>
          <p:cNvPr id="3" name="Content Placeholder 2"/>
          <p:cNvSpPr>
            <a:spLocks noGrp="1"/>
          </p:cNvSpPr>
          <p:nvPr>
            <p:ph idx="1"/>
          </p:nvPr>
        </p:nvSpPr>
        <p:spPr>
          <a:xfrm>
            <a:off x="304800" y="990600"/>
            <a:ext cx="8382000" cy="5715000"/>
          </a:xfrm>
        </p:spPr>
        <p:txBody>
          <a:bodyPr>
            <a:noAutofit/>
          </a:bodyPr>
          <a:lstStyle/>
          <a:p>
            <a:r>
              <a:rPr lang="en-US" sz="2400" dirty="0"/>
              <a:t>Worldwide adaptation of Outcome-Based Education (OBE) framework  necessitates paradigm shift in traditional practices of curriculum design, education delivery and assessment </a:t>
            </a:r>
          </a:p>
          <a:p>
            <a:pPr>
              <a:spcBef>
                <a:spcPts val="0"/>
              </a:spcBef>
            </a:pPr>
            <a:endParaRPr lang="en-US" sz="2400" dirty="0"/>
          </a:p>
          <a:p>
            <a:r>
              <a:rPr lang="en-US" sz="2400" dirty="0"/>
              <a:t> Reforms are being undertaken to bring about essential changes in engineering education in terms of what to teach (content) and how to teach (delivery) and how to assess              ( assessment of learning)</a:t>
            </a:r>
          </a:p>
          <a:p>
            <a:pPr>
              <a:spcBef>
                <a:spcPts val="0"/>
              </a:spcBef>
            </a:pPr>
            <a:endParaRPr lang="en-US" sz="2400" dirty="0"/>
          </a:p>
          <a:p>
            <a:r>
              <a:rPr lang="en-US" sz="2400" dirty="0"/>
              <a:t>Examinations/student assessments play a very important role in deciding the quality of education. </a:t>
            </a:r>
          </a:p>
          <a:p>
            <a:pPr>
              <a:spcBef>
                <a:spcPts val="0"/>
              </a:spcBef>
            </a:pPr>
            <a:endParaRPr lang="en-US" sz="2400" dirty="0"/>
          </a:p>
          <a:p>
            <a:r>
              <a:rPr lang="en-US" sz="2400" dirty="0"/>
              <a:t> Quality of examinations (question papers) in Indian engineering education system has been a matter of concern from a long time.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Assessment and Evaluation</a:t>
            </a:r>
          </a:p>
        </p:txBody>
      </p:sp>
      <p:sp>
        <p:nvSpPr>
          <p:cNvPr id="3" name="Content Placeholder 2"/>
          <p:cNvSpPr>
            <a:spLocks noGrp="1"/>
          </p:cNvSpPr>
          <p:nvPr>
            <p:ph idx="1"/>
          </p:nvPr>
        </p:nvSpPr>
        <p:spPr>
          <a:xfrm>
            <a:off x="457200" y="1143000"/>
            <a:ext cx="8534400" cy="4983163"/>
          </a:xfrm>
        </p:spPr>
        <p:txBody>
          <a:bodyPr>
            <a:normAutofit fontScale="85000" lnSpcReduction="10000"/>
          </a:bodyPr>
          <a:lstStyle/>
          <a:p>
            <a:r>
              <a:rPr lang="en-US" sz="2400" dirty="0"/>
              <a:t>All four ABET Commissions have agreed to use common definitions for “assessment” and “evaluation,” as assessment and evaluation are two separate processes.</a:t>
            </a:r>
            <a:endParaRPr lang="en-US" sz="2400" dirty="0">
              <a:solidFill>
                <a:srgbClr val="00B050"/>
              </a:solidFill>
            </a:endParaRPr>
          </a:p>
          <a:p>
            <a:pPr>
              <a:buNone/>
            </a:pPr>
            <a:endParaRPr lang="en-US" sz="2400" dirty="0">
              <a:solidFill>
                <a:srgbClr val="00B050"/>
              </a:solidFill>
            </a:endParaRPr>
          </a:p>
          <a:p>
            <a:r>
              <a:rPr lang="en-US" sz="2400" dirty="0">
                <a:solidFill>
                  <a:srgbClr val="00B050"/>
                </a:solidFill>
              </a:rPr>
              <a:t>Assessment  : </a:t>
            </a:r>
            <a:r>
              <a:rPr lang="en-US" sz="2400" dirty="0"/>
              <a:t>one or more processes that identify, collect, and prepare data to evaluate the attainment of student outcomes. Effective assessment uses relevant direct, indirect, quantitative and qualitative measures as appropriate to the outcome being measured. Appropriate sampling methods may be used as part of an assessment process.</a:t>
            </a:r>
          </a:p>
          <a:p>
            <a:pPr>
              <a:buNone/>
            </a:pPr>
            <a:endParaRPr lang="en-US" sz="2400" dirty="0"/>
          </a:p>
          <a:p>
            <a:r>
              <a:rPr lang="en-US" sz="2400" dirty="0">
                <a:solidFill>
                  <a:srgbClr val="00B050"/>
                </a:solidFill>
              </a:rPr>
              <a:t>Evaluation  : </a:t>
            </a:r>
            <a:r>
              <a:rPr lang="en-US" sz="2400" dirty="0"/>
              <a:t>one or more processes for interpreting the data and evidence accumulated through assessment processes. Evaluation determines the extent to which student outcomes are being attained. Evaluation results in decisions and actions regarding program improvement.</a:t>
            </a:r>
          </a:p>
          <a:p>
            <a:pPr>
              <a:buNone/>
            </a:pPr>
            <a:endParaRPr lang="en-US" sz="1500" dirty="0"/>
          </a:p>
          <a:p>
            <a:pPr>
              <a:buNone/>
            </a:pPr>
            <a:endParaRPr lang="en-US" sz="1500" dirty="0"/>
          </a:p>
          <a:p>
            <a:pPr>
              <a:buNone/>
            </a:pPr>
            <a:r>
              <a:rPr lang="en-US" sz="1500" dirty="0"/>
              <a:t>        https://www.abet.org/accreditation/accreditation-criteria/criteria-for-accrediting-engineering-programs-2024-2025/</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dirty="0"/>
              <a:t>Purpose of Assessment </a:t>
            </a:r>
          </a:p>
        </p:txBody>
      </p:sp>
      <p:sp>
        <p:nvSpPr>
          <p:cNvPr id="3" name="Content Placeholder 2"/>
          <p:cNvSpPr>
            <a:spLocks noGrp="1"/>
          </p:cNvSpPr>
          <p:nvPr>
            <p:ph idx="1"/>
          </p:nvPr>
        </p:nvSpPr>
        <p:spPr>
          <a:xfrm>
            <a:off x="533400" y="1143000"/>
            <a:ext cx="8382000" cy="4876800"/>
          </a:xfrm>
        </p:spPr>
        <p:txBody>
          <a:bodyPr>
            <a:normAutofit fontScale="25000" lnSpcReduction="20000"/>
          </a:bodyPr>
          <a:lstStyle/>
          <a:p>
            <a:pPr>
              <a:buNone/>
            </a:pPr>
            <a:endParaRPr lang="en-US" sz="3800" dirty="0"/>
          </a:p>
          <a:p>
            <a:r>
              <a:rPr lang="en-US" sz="7400" dirty="0">
                <a:solidFill>
                  <a:srgbClr val="7030A0"/>
                </a:solidFill>
              </a:rPr>
              <a:t>Assessment  of  instruction, </a:t>
            </a:r>
          </a:p>
          <a:p>
            <a:r>
              <a:rPr lang="en-US" sz="7400" dirty="0">
                <a:solidFill>
                  <a:srgbClr val="7030A0"/>
                </a:solidFill>
              </a:rPr>
              <a:t>Assessment  for instruction, and </a:t>
            </a:r>
          </a:p>
          <a:p>
            <a:r>
              <a:rPr lang="en-US" sz="7400" dirty="0">
                <a:solidFill>
                  <a:srgbClr val="7030A0"/>
                </a:solidFill>
              </a:rPr>
              <a:t>Assessment  as  instruction </a:t>
            </a:r>
          </a:p>
          <a:p>
            <a:endParaRPr lang="en-US" sz="3800" dirty="0"/>
          </a:p>
          <a:p>
            <a:pPr>
              <a:lnSpc>
                <a:spcPct val="120000"/>
              </a:lnSpc>
              <a:buNone/>
            </a:pPr>
            <a:r>
              <a:rPr lang="en-US" sz="7400" dirty="0">
                <a:solidFill>
                  <a:srgbClr val="00B050"/>
                </a:solidFill>
              </a:rPr>
              <a:t>Assessment  </a:t>
            </a:r>
            <a:r>
              <a:rPr lang="en-US" sz="7400" i="1" dirty="0">
                <a:solidFill>
                  <a:srgbClr val="FF0000"/>
                </a:solidFill>
              </a:rPr>
              <a:t>of</a:t>
            </a:r>
            <a:r>
              <a:rPr lang="en-US" sz="7400" dirty="0">
                <a:solidFill>
                  <a:srgbClr val="00B050"/>
                </a:solidFill>
              </a:rPr>
              <a:t>  instruction : </a:t>
            </a:r>
          </a:p>
          <a:p>
            <a:pPr>
              <a:lnSpc>
                <a:spcPct val="120000"/>
              </a:lnSpc>
              <a:buNone/>
            </a:pPr>
            <a:endParaRPr lang="en-US" sz="6200" dirty="0">
              <a:solidFill>
                <a:srgbClr val="00B050"/>
              </a:solidFill>
            </a:endParaRPr>
          </a:p>
          <a:p>
            <a:r>
              <a:rPr lang="en-US" sz="8000" dirty="0"/>
              <a:t>summative and is especially useful in determining the degree to which a student has mastered an extended body of content or set of  LOs at a concluding point in a sequence of learning. </a:t>
            </a:r>
          </a:p>
          <a:p>
            <a:r>
              <a:rPr lang="en-US" sz="8000" dirty="0"/>
              <a:t>Summative assessments result in grades that should reveal that degree of mastery.</a:t>
            </a:r>
          </a:p>
          <a:p>
            <a:endParaRPr lang="en-US" sz="8000" dirty="0"/>
          </a:p>
          <a:p>
            <a:pPr>
              <a:buNone/>
            </a:pPr>
            <a:r>
              <a:rPr lang="en-US" sz="7400" dirty="0">
                <a:solidFill>
                  <a:srgbClr val="00B050"/>
                </a:solidFill>
              </a:rPr>
              <a:t>Assessment</a:t>
            </a:r>
            <a:r>
              <a:rPr lang="en-US" sz="7400" dirty="0">
                <a:solidFill>
                  <a:srgbClr val="7030A0"/>
                </a:solidFill>
              </a:rPr>
              <a:t> </a:t>
            </a:r>
            <a:r>
              <a:rPr lang="en-US" sz="7400" i="1" dirty="0">
                <a:solidFill>
                  <a:srgbClr val="FF0000"/>
                </a:solidFill>
              </a:rPr>
              <a:t>for</a:t>
            </a:r>
            <a:r>
              <a:rPr lang="en-US" sz="7400" dirty="0">
                <a:solidFill>
                  <a:srgbClr val="FF0000"/>
                </a:solidFill>
              </a:rPr>
              <a:t> </a:t>
            </a:r>
            <a:r>
              <a:rPr lang="en-US" sz="7400" dirty="0">
                <a:solidFill>
                  <a:srgbClr val="00B050"/>
                </a:solidFill>
              </a:rPr>
              <a:t>instruction</a:t>
            </a:r>
            <a:r>
              <a:rPr lang="en-US" sz="7400" dirty="0">
                <a:solidFill>
                  <a:srgbClr val="7030A0"/>
                </a:solidFill>
              </a:rPr>
              <a:t> </a:t>
            </a:r>
            <a:r>
              <a:rPr lang="en-US" sz="7400" dirty="0">
                <a:solidFill>
                  <a:srgbClr val="00B050"/>
                </a:solidFill>
              </a:rPr>
              <a:t>:</a:t>
            </a:r>
          </a:p>
          <a:p>
            <a:pPr>
              <a:buNone/>
            </a:pPr>
            <a:endParaRPr lang="en-US" sz="1100" dirty="0"/>
          </a:p>
          <a:p>
            <a:r>
              <a:rPr lang="en-US" sz="8000" dirty="0"/>
              <a:t>emphasizes a teacher's use of information derived from assessments to do instructional planning that can effectively and efficiently move students ahead from their current points of knowledge, understanding, and skill. </a:t>
            </a:r>
          </a:p>
          <a:p>
            <a:endParaRPr lang="en-US" sz="3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Purpose of Assessment  Cont.,</a:t>
            </a:r>
          </a:p>
        </p:txBody>
      </p:sp>
      <p:sp>
        <p:nvSpPr>
          <p:cNvPr id="3" name="Content Placeholder 2"/>
          <p:cNvSpPr>
            <a:spLocks noGrp="1"/>
          </p:cNvSpPr>
          <p:nvPr>
            <p:ph idx="1"/>
          </p:nvPr>
        </p:nvSpPr>
        <p:spPr>
          <a:xfrm>
            <a:off x="457200" y="1066800"/>
            <a:ext cx="8534400" cy="5410200"/>
          </a:xfrm>
        </p:spPr>
        <p:txBody>
          <a:bodyPr>
            <a:normAutofit fontScale="25000" lnSpcReduction="20000"/>
          </a:bodyPr>
          <a:lstStyle/>
          <a:p>
            <a:endParaRPr lang="en-US" dirty="0"/>
          </a:p>
          <a:p>
            <a:r>
              <a:rPr lang="en-US" sz="8000" dirty="0"/>
              <a:t>useful in understanding and addressing students' interests and approaches to learning ; should rarely be graded. </a:t>
            </a:r>
          </a:p>
          <a:p>
            <a:pPr>
              <a:buNone/>
            </a:pPr>
            <a:endParaRPr lang="en-US" sz="8000" dirty="0"/>
          </a:p>
          <a:p>
            <a:r>
              <a:rPr lang="en-US" sz="8000" dirty="0"/>
              <a:t>Feedback that helps students clearly understand areas of proficiency and areas that need additional attention is generally more useful than grading because students are still practicing and refining competencies, and premature grading or judgment creates an environment that feels unsafe for students to engage in learning.</a:t>
            </a:r>
          </a:p>
          <a:p>
            <a:endParaRPr lang="en-US" sz="6000" dirty="0"/>
          </a:p>
          <a:p>
            <a:pPr>
              <a:buNone/>
            </a:pPr>
            <a:r>
              <a:rPr lang="en-US" sz="9600" dirty="0">
                <a:solidFill>
                  <a:srgbClr val="00B050"/>
                </a:solidFill>
              </a:rPr>
              <a:t>Assessment</a:t>
            </a:r>
            <a:r>
              <a:rPr lang="en-US" sz="9600" dirty="0">
                <a:solidFill>
                  <a:srgbClr val="7030A0"/>
                </a:solidFill>
              </a:rPr>
              <a:t> </a:t>
            </a:r>
            <a:r>
              <a:rPr lang="en-US" sz="9600" i="1" dirty="0">
                <a:solidFill>
                  <a:srgbClr val="FF0000"/>
                </a:solidFill>
              </a:rPr>
              <a:t>as</a:t>
            </a:r>
            <a:r>
              <a:rPr lang="en-US" sz="9600" dirty="0">
                <a:solidFill>
                  <a:srgbClr val="7030A0"/>
                </a:solidFill>
              </a:rPr>
              <a:t> </a:t>
            </a:r>
            <a:r>
              <a:rPr lang="en-US" sz="9600" dirty="0">
                <a:solidFill>
                  <a:srgbClr val="00B050"/>
                </a:solidFill>
              </a:rPr>
              <a:t>instruction :</a:t>
            </a:r>
          </a:p>
          <a:p>
            <a:pPr>
              <a:buNone/>
            </a:pPr>
            <a:endParaRPr lang="en-US" sz="6000" dirty="0"/>
          </a:p>
          <a:p>
            <a:r>
              <a:rPr lang="en-US" sz="7200" dirty="0"/>
              <a:t> </a:t>
            </a:r>
            <a:r>
              <a:rPr lang="en-US" sz="8000" dirty="0"/>
              <a:t>targeted at ensuring that assessment becomes a key part of teaching and learning.</a:t>
            </a:r>
          </a:p>
          <a:p>
            <a:pPr>
              <a:buNone/>
            </a:pPr>
            <a:endParaRPr lang="en-US" sz="8000" dirty="0"/>
          </a:p>
          <a:p>
            <a:r>
              <a:rPr lang="en-US" sz="8000" dirty="0"/>
              <a:t>aim is to help students compare their work on assessments to specified learning targets so they become more aware of their own growth relative to important learning outcomes (LOs) and develop the skills necessary to enhance their own success with the content, and to help their peers do so as well.</a:t>
            </a:r>
          </a:p>
          <a:p>
            <a:endParaRPr lang="en-US" sz="6000" dirty="0"/>
          </a:p>
          <a:p>
            <a:endParaRPr lang="en-US" sz="6000" dirty="0"/>
          </a:p>
          <a:p>
            <a:endParaRPr lang="en-US" sz="60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buNone/>
            </a:pPr>
            <a:r>
              <a:rPr lang="en-US" sz="2500" dirty="0"/>
              <a:t>https://www.ascd.org/el/articles/the-why-what-and-when-of-assessment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000" dirty="0">
                <a:solidFill>
                  <a:srgbClr val="0070C0"/>
                </a:solidFill>
              </a:rPr>
              <a:t>Role of Examination system</a:t>
            </a:r>
          </a:p>
        </p:txBody>
      </p:sp>
      <p:sp>
        <p:nvSpPr>
          <p:cNvPr id="3" name="Content Placeholder 2"/>
          <p:cNvSpPr>
            <a:spLocks noGrp="1"/>
          </p:cNvSpPr>
          <p:nvPr>
            <p:ph idx="1"/>
          </p:nvPr>
        </p:nvSpPr>
        <p:spPr>
          <a:xfrm>
            <a:off x="304800" y="914400"/>
            <a:ext cx="8610600" cy="5410200"/>
          </a:xfrm>
        </p:spPr>
        <p:txBody>
          <a:bodyPr>
            <a:noAutofit/>
          </a:bodyPr>
          <a:lstStyle/>
          <a:p>
            <a:r>
              <a:rPr lang="en-US" sz="2400" dirty="0"/>
              <a:t>Play an important role in the progression of a learner on the learning path. </a:t>
            </a:r>
          </a:p>
          <a:p>
            <a:pPr>
              <a:spcBef>
                <a:spcPts val="0"/>
              </a:spcBef>
              <a:buNone/>
            </a:pPr>
            <a:endParaRPr lang="en-US" sz="2400" dirty="0"/>
          </a:p>
          <a:p>
            <a:r>
              <a:rPr lang="en-US" sz="2400" dirty="0"/>
              <a:t> Not only indicate whether the desired learning outcomes have been achieved but also assess the level of achievements against benchmarks</a:t>
            </a:r>
          </a:p>
          <a:p>
            <a:pPr>
              <a:spcBef>
                <a:spcPts val="0"/>
              </a:spcBef>
              <a:buNone/>
            </a:pPr>
            <a:endParaRPr lang="en-US" sz="2400" dirty="0"/>
          </a:p>
          <a:p>
            <a:r>
              <a:rPr lang="en-US" sz="2400" dirty="0"/>
              <a:t> Serve as checkpoints for both the learner and the external world, allowing appropriate certification to be issued reflecting the proficiency of an individual operating in socio-economic spheres </a:t>
            </a:r>
          </a:p>
          <a:p>
            <a:r>
              <a:rPr lang="en-US" sz="2400" dirty="0"/>
              <a:t>Reform Policy intends to push the evaluation notches up on the Bloom’s taxonomy  higher order cognitive skills to drive critical thinking, creativity and problem solving  </a:t>
            </a:r>
          </a:p>
          <a:p>
            <a:endParaRPr lang="en-US" sz="2400" dirty="0">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39800"/>
          </a:xfrm>
        </p:spPr>
        <p:txBody>
          <a:bodyPr/>
          <a:lstStyle/>
          <a:p>
            <a:r>
              <a:rPr lang="en-US" dirty="0"/>
              <a:t>Brief History of Blooms </a:t>
            </a:r>
          </a:p>
        </p:txBody>
      </p:sp>
      <p:sp>
        <p:nvSpPr>
          <p:cNvPr id="6147" name="Content Placeholder 2"/>
          <p:cNvSpPr>
            <a:spLocks noGrp="1"/>
          </p:cNvSpPr>
          <p:nvPr>
            <p:ph idx="1"/>
          </p:nvPr>
        </p:nvSpPr>
        <p:spPr>
          <a:xfrm>
            <a:off x="457200" y="857250"/>
            <a:ext cx="8229600" cy="5857875"/>
          </a:xfrm>
        </p:spPr>
        <p:txBody>
          <a:bodyPr/>
          <a:lstStyle/>
          <a:p>
            <a:pPr algn="just"/>
            <a:endParaRPr lang="en-US" sz="2800" dirty="0"/>
          </a:p>
          <a:p>
            <a:pPr algn="just"/>
            <a:r>
              <a:rPr lang="en-US" sz="2400" dirty="0"/>
              <a:t>Following the 1948 Convention of the American Psychological Association, B.S. Bloom took a lead in formulating a classification of "the goals of the educational process". </a:t>
            </a:r>
          </a:p>
          <a:p>
            <a:pPr algn="just">
              <a:buNone/>
            </a:pPr>
            <a:endParaRPr lang="en-US" sz="2400" dirty="0"/>
          </a:p>
          <a:p>
            <a:r>
              <a:rPr lang="en-US" sz="2400" dirty="0"/>
              <a:t>Three "domains" of educational activities were identified.   Cognitive Domain, Affective Domain and  Psychomotor Domain. </a:t>
            </a:r>
          </a:p>
          <a:p>
            <a:pPr>
              <a:buNone/>
            </a:pPr>
            <a:endParaRPr lang="en-US" sz="2400" dirty="0"/>
          </a:p>
          <a:p>
            <a:pPr algn="just"/>
            <a:r>
              <a:rPr lang="en-US" sz="2400" dirty="0"/>
              <a:t>Bloom and his co-workers established a hierarchy of educational objectives, which is generally referred to as Bloom's Taxonomy </a:t>
            </a:r>
          </a:p>
        </p:txBody>
      </p:sp>
      <p:sp>
        <p:nvSpPr>
          <p:cNvPr id="6148" name="Date Placeholder 3"/>
          <p:cNvSpPr>
            <a:spLocks noGrp="1"/>
          </p:cNvSpPr>
          <p:nvPr>
            <p:ph type="dt" sz="half" idx="10"/>
          </p:nvPr>
        </p:nvSpPr>
        <p:spPr>
          <a:noFill/>
        </p:spPr>
        <p:txBody>
          <a:bodyPr/>
          <a:lstStyle/>
          <a:p>
            <a:fld id="{3B2311E6-5A92-40E5-8AA2-6D40CF109210}" type="datetime5">
              <a:rPr lang="en-US" smtClean="0"/>
              <a:pPr/>
              <a:t>29-Dec-23</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3200" y="6243638"/>
            <a:ext cx="2133600" cy="457200"/>
          </a:xfrm>
          <a:prstGeom prst="rect">
            <a:avLst/>
          </a:prstGeom>
          <a:noFill/>
          <a:ln>
            <a:miter lim="800000"/>
          </a:ln>
        </p:spPr>
        <p:txBody>
          <a:bodyPr anchor="b"/>
          <a:lstStyle/>
          <a:p>
            <a:pPr algn="r">
              <a:defRPr/>
            </a:pPr>
            <a:fld id="{2CEA7E4D-9442-4433-AEE7-59EC6BC36643}" type="slidenum">
              <a:rPr lang="en-US" sz="1200">
                <a:effectLst>
                  <a:outerShdw blurRad="38100" dist="38100" dir="2700000" algn="tl">
                    <a:srgbClr val="000000"/>
                  </a:outerShdw>
                </a:effectLst>
              </a:rPr>
              <a:pPr algn="r">
                <a:defRPr/>
              </a:pPr>
              <a:t>17</a:t>
            </a:fld>
            <a:endParaRPr lang="en-US" sz="1200">
              <a:effectLst>
                <a:outerShdw blurRad="38100" dist="38100" dir="2700000" algn="tl">
                  <a:srgbClr val="000000"/>
                </a:outerShdw>
              </a:effectLst>
            </a:endParaRPr>
          </a:p>
        </p:txBody>
      </p:sp>
      <p:sp>
        <p:nvSpPr>
          <p:cNvPr id="8195" name="Rectangle 2"/>
          <p:cNvSpPr>
            <a:spLocks noGrp="1" noChangeArrowheads="1"/>
          </p:cNvSpPr>
          <p:nvPr>
            <p:ph type="title"/>
          </p:nvPr>
        </p:nvSpPr>
        <p:spPr/>
        <p:txBody>
          <a:bodyPr>
            <a:normAutofit fontScale="90000"/>
          </a:bodyPr>
          <a:lstStyle/>
          <a:p>
            <a:pPr eaLnBrk="1" hangingPunct="1"/>
            <a:r>
              <a:rPr lang="en-GB" sz="3600" b="1"/>
              <a:t>Bloom’s Taxonomy of Educational Objectives</a:t>
            </a:r>
          </a:p>
        </p:txBody>
      </p:sp>
      <p:sp>
        <p:nvSpPr>
          <p:cNvPr id="8196" name="Rectangle 3"/>
          <p:cNvSpPr>
            <a:spLocks noGrp="1" noChangeArrowheads="1"/>
          </p:cNvSpPr>
          <p:nvPr>
            <p:ph idx="1"/>
          </p:nvPr>
        </p:nvSpPr>
        <p:spPr>
          <a:xfrm>
            <a:off x="214313" y="1417638"/>
            <a:ext cx="8472487" cy="4826000"/>
          </a:xfrm>
        </p:spPr>
        <p:txBody>
          <a:bodyPr>
            <a:normAutofit lnSpcReduction="10000"/>
          </a:bodyPr>
          <a:lstStyle/>
          <a:p>
            <a:pPr eaLnBrk="1" hangingPunct="1"/>
            <a:r>
              <a:rPr lang="en-GB" sz="2400" dirty="0"/>
              <a:t>Educational Language among educators –means of communication to maintain consistency </a:t>
            </a:r>
          </a:p>
          <a:p>
            <a:pPr eaLnBrk="1" hangingPunct="1">
              <a:buFontTx/>
              <a:buNone/>
            </a:pPr>
            <a:endParaRPr lang="en-GB" sz="2400" dirty="0"/>
          </a:p>
          <a:p>
            <a:pPr eaLnBrk="1" hangingPunct="1"/>
            <a:r>
              <a:rPr lang="en-GB" sz="2400" dirty="0"/>
              <a:t>Bloom’s Taxonomy is frequently used by teachers in writing course outcomes as it provides a ready made structure and list of verbs. </a:t>
            </a:r>
          </a:p>
          <a:p>
            <a:pPr eaLnBrk="1" hangingPunct="1"/>
            <a:endParaRPr lang="en-GB" sz="2400" dirty="0"/>
          </a:p>
          <a:p>
            <a:pPr algn="just"/>
            <a:r>
              <a:rPr lang="en-US" sz="2400" dirty="0"/>
              <a:t>Bloom always advocated that when teaching and assessing students one should bear in mind that learning is a process and that the teacher should try to get the thought processes of the students to move up into the higher order stages of synthesis and evaluation.</a:t>
            </a:r>
          </a:p>
          <a:p>
            <a:pPr>
              <a:buFontTx/>
              <a:buNone/>
            </a:pPr>
            <a:r>
              <a:rPr lang="en-US" sz="2400" b="1" dirty="0"/>
              <a:t> </a:t>
            </a:r>
            <a:endParaRPr lang="en-GB" sz="2400" dirty="0"/>
          </a:p>
        </p:txBody>
      </p:sp>
      <p:sp>
        <p:nvSpPr>
          <p:cNvPr id="8197" name="Date Placeholder 5"/>
          <p:cNvSpPr>
            <a:spLocks noGrp="1"/>
          </p:cNvSpPr>
          <p:nvPr>
            <p:ph type="dt" sz="half" idx="10"/>
          </p:nvPr>
        </p:nvSpPr>
        <p:spPr>
          <a:noFill/>
        </p:spPr>
        <p:txBody>
          <a:bodyPr/>
          <a:lstStyle/>
          <a:p>
            <a:fld id="{F29E871E-28E4-485C-A786-E3112CE1BDB0}" type="datetime5">
              <a:rPr lang="en-US" smtClean="0"/>
              <a:pPr/>
              <a:t>29-Dec-23</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3200" y="6243638"/>
            <a:ext cx="2133600" cy="457200"/>
          </a:xfrm>
          <a:prstGeom prst="rect">
            <a:avLst/>
          </a:prstGeom>
          <a:noFill/>
          <a:ln>
            <a:miter lim="800000"/>
          </a:ln>
        </p:spPr>
        <p:txBody>
          <a:bodyPr anchor="b"/>
          <a:lstStyle/>
          <a:p>
            <a:pPr algn="r">
              <a:defRPr/>
            </a:pPr>
            <a:fld id="{2C965898-A869-4A63-9630-D5E8F09A6209}" type="slidenum">
              <a:rPr lang="en-US" sz="1200">
                <a:effectLst>
                  <a:outerShdw blurRad="38100" dist="38100" dir="2700000" algn="tl">
                    <a:srgbClr val="000000"/>
                  </a:outerShdw>
                </a:effectLst>
              </a:rPr>
              <a:pPr algn="r">
                <a:defRPr/>
              </a:pPr>
              <a:t>18</a:t>
            </a:fld>
            <a:endParaRPr lang="en-US" sz="1200">
              <a:effectLst>
                <a:outerShdw blurRad="38100" dist="38100" dir="2700000" algn="tl">
                  <a:srgbClr val="000000"/>
                </a:outerShdw>
              </a:effectLst>
            </a:endParaRPr>
          </a:p>
        </p:txBody>
      </p:sp>
      <p:sp>
        <p:nvSpPr>
          <p:cNvPr id="7171" name="Rectangle 2"/>
          <p:cNvSpPr>
            <a:spLocks noGrp="1" noChangeArrowheads="1"/>
          </p:cNvSpPr>
          <p:nvPr>
            <p:ph type="title"/>
          </p:nvPr>
        </p:nvSpPr>
        <p:spPr>
          <a:xfrm>
            <a:off x="457200" y="277813"/>
            <a:ext cx="7096125" cy="1135062"/>
          </a:xfrm>
        </p:spPr>
        <p:txBody>
          <a:bodyPr/>
          <a:lstStyle/>
          <a:p>
            <a:pPr algn="l" eaLnBrk="1" hangingPunct="1"/>
            <a:r>
              <a:rPr lang="en-IE" sz="3600"/>
              <a:t>Benjamin Bloom (1913 – 1999)</a:t>
            </a:r>
            <a:endParaRPr lang="en-US" sz="3600"/>
          </a:p>
        </p:txBody>
      </p:sp>
      <p:sp>
        <p:nvSpPr>
          <p:cNvPr id="7172" name="Rectangle 3"/>
          <p:cNvSpPr>
            <a:spLocks noGrp="1" noChangeArrowheads="1"/>
          </p:cNvSpPr>
          <p:nvPr>
            <p:ph idx="1"/>
          </p:nvPr>
        </p:nvSpPr>
        <p:spPr>
          <a:xfrm>
            <a:off x="457200" y="1143000"/>
            <a:ext cx="8229600" cy="5160963"/>
          </a:xfrm>
        </p:spPr>
        <p:txBody>
          <a:bodyPr/>
          <a:lstStyle/>
          <a:p>
            <a:pPr eaLnBrk="1" hangingPunct="1">
              <a:lnSpc>
                <a:spcPct val="80000"/>
              </a:lnSpc>
            </a:pPr>
            <a:r>
              <a:rPr lang="en-IE" sz="2400" dirty="0"/>
              <a:t>Educational psychologist </a:t>
            </a:r>
          </a:p>
          <a:p>
            <a:pPr eaLnBrk="1" hangingPunct="1">
              <a:lnSpc>
                <a:spcPct val="80000"/>
              </a:lnSpc>
              <a:buFontTx/>
              <a:buNone/>
            </a:pPr>
            <a:endParaRPr lang="en-IE" sz="2400" dirty="0"/>
          </a:p>
          <a:p>
            <a:pPr eaLnBrk="1" hangingPunct="1">
              <a:lnSpc>
                <a:spcPct val="80000"/>
              </a:lnSpc>
            </a:pPr>
            <a:r>
              <a:rPr lang="en-IE" sz="2400" dirty="0"/>
              <a:t>learning as a process </a:t>
            </a:r>
          </a:p>
          <a:p>
            <a:pPr eaLnBrk="1" hangingPunct="1">
              <a:lnSpc>
                <a:spcPct val="80000"/>
              </a:lnSpc>
              <a:buFontTx/>
              <a:buNone/>
            </a:pPr>
            <a:r>
              <a:rPr lang="en-IE" sz="2400" dirty="0"/>
              <a:t>    – we build upon our formal learning to develop more complex levels of understanding</a:t>
            </a:r>
          </a:p>
          <a:p>
            <a:pPr eaLnBrk="1" hangingPunct="1">
              <a:lnSpc>
                <a:spcPct val="80000"/>
              </a:lnSpc>
              <a:buFont typeface="Wingdings" panose="05000000000000000000" pitchFamily="2" charset="2"/>
              <a:buNone/>
            </a:pPr>
            <a:endParaRPr lang="en-IE" sz="2400" dirty="0"/>
          </a:p>
          <a:p>
            <a:pPr eaLnBrk="1" hangingPunct="1">
              <a:lnSpc>
                <a:spcPct val="80000"/>
              </a:lnSpc>
            </a:pPr>
            <a:r>
              <a:rPr lang="en-IE" sz="2400" dirty="0"/>
              <a:t>Carried out research in the development of classification of levels of thinking behaviours in the process of learning. </a:t>
            </a:r>
          </a:p>
          <a:p>
            <a:pPr eaLnBrk="1" hangingPunct="1">
              <a:lnSpc>
                <a:spcPct val="80000"/>
              </a:lnSpc>
              <a:buFontTx/>
              <a:buNone/>
            </a:pPr>
            <a:endParaRPr lang="en-IE" sz="2400" dirty="0"/>
          </a:p>
          <a:p>
            <a:pPr eaLnBrk="1" hangingPunct="1">
              <a:lnSpc>
                <a:spcPct val="80000"/>
              </a:lnSpc>
            </a:pPr>
            <a:r>
              <a:rPr lang="en-IE" sz="2400" dirty="0"/>
              <a:t>PhD in Education @ University of Chicago in 1942. </a:t>
            </a:r>
          </a:p>
          <a:p>
            <a:pPr eaLnBrk="1" hangingPunct="1">
              <a:lnSpc>
                <a:spcPct val="80000"/>
              </a:lnSpc>
              <a:buFontTx/>
              <a:buNone/>
            </a:pPr>
            <a:endParaRPr lang="en-IE" sz="2400" dirty="0"/>
          </a:p>
          <a:p>
            <a:pPr eaLnBrk="1" hangingPunct="1">
              <a:lnSpc>
                <a:spcPct val="80000"/>
              </a:lnSpc>
            </a:pPr>
            <a:r>
              <a:rPr lang="en-IE" sz="2400" dirty="0"/>
              <a:t>Worked on drawing up levels of these thinking behaviours from the simple recall of facts at the lowest level up to evaluation at the highest level. </a:t>
            </a:r>
          </a:p>
          <a:p>
            <a:pPr eaLnBrk="1" hangingPunct="1">
              <a:lnSpc>
                <a:spcPct val="80000"/>
              </a:lnSpc>
              <a:buFont typeface="Wingdings" panose="05000000000000000000" pitchFamily="2" charset="2"/>
              <a:buNone/>
            </a:pPr>
            <a:endParaRPr lang="en-US" sz="2800" dirty="0"/>
          </a:p>
        </p:txBody>
      </p:sp>
      <p:sp>
        <p:nvSpPr>
          <p:cNvPr id="7174" name="Date Placeholder 6"/>
          <p:cNvSpPr>
            <a:spLocks noGrp="1"/>
          </p:cNvSpPr>
          <p:nvPr>
            <p:ph type="dt" sz="half" idx="10"/>
          </p:nvPr>
        </p:nvSpPr>
        <p:spPr>
          <a:noFill/>
        </p:spPr>
        <p:txBody>
          <a:bodyPr/>
          <a:lstStyle/>
          <a:p>
            <a:fld id="{E0B5FEE0-059D-4625-A976-5CD930F5BF2E}" type="datetime5">
              <a:rPr lang="en-US" smtClean="0"/>
              <a:pPr/>
              <a:t>29-Dec-23</a:t>
            </a:fld>
            <a:endParaRPr lang="en-US"/>
          </a:p>
        </p:txBody>
      </p:sp>
      <p:pic>
        <p:nvPicPr>
          <p:cNvPr id="7173" name="Picture 5" descr="bloom"/>
          <p:cNvPicPr>
            <a:picLocks noChangeAspect="1" noChangeArrowheads="1"/>
          </p:cNvPicPr>
          <p:nvPr/>
        </p:nvPicPr>
        <p:blipFill>
          <a:blip r:embed="rId3"/>
          <a:srcRect/>
          <a:stretch>
            <a:fillRect/>
          </a:stretch>
        </p:blipFill>
        <p:spPr bwMode="auto">
          <a:xfrm>
            <a:off x="7143750" y="123825"/>
            <a:ext cx="1709738" cy="20383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3200" y="6243638"/>
            <a:ext cx="2133600" cy="457200"/>
          </a:xfrm>
          <a:prstGeom prst="rect">
            <a:avLst/>
          </a:prstGeom>
          <a:noFill/>
          <a:ln>
            <a:miter lim="800000"/>
          </a:ln>
        </p:spPr>
        <p:txBody>
          <a:bodyPr anchor="b"/>
          <a:lstStyle/>
          <a:p>
            <a:pPr algn="r">
              <a:defRPr/>
            </a:pPr>
            <a:fld id="{3699F274-5B03-413B-9E4C-27AB44404087}" type="slidenum">
              <a:rPr lang="en-US" sz="1200">
                <a:effectLst>
                  <a:outerShdw blurRad="38100" dist="38100" dir="2700000" algn="tl">
                    <a:srgbClr val="000000"/>
                  </a:outerShdw>
                </a:effectLst>
              </a:rPr>
              <a:pPr algn="r">
                <a:defRPr/>
              </a:pPr>
              <a:t>19</a:t>
            </a:fld>
            <a:endParaRPr lang="en-US" sz="1200">
              <a:effectLst>
                <a:outerShdw blurRad="38100" dist="38100" dir="2700000" algn="tl">
                  <a:srgbClr val="000000"/>
                </a:outerShdw>
              </a:effectLst>
            </a:endParaRPr>
          </a:p>
        </p:txBody>
      </p:sp>
      <p:sp>
        <p:nvSpPr>
          <p:cNvPr id="9219" name="Rectangle 2"/>
          <p:cNvSpPr>
            <a:spLocks noGrp="1" noChangeArrowheads="1"/>
          </p:cNvSpPr>
          <p:nvPr>
            <p:ph type="title"/>
          </p:nvPr>
        </p:nvSpPr>
        <p:spPr/>
        <p:txBody>
          <a:bodyPr/>
          <a:lstStyle/>
          <a:p>
            <a:pPr eaLnBrk="1" hangingPunct="1"/>
            <a:r>
              <a:rPr lang="en-GB" sz="3600" b="1"/>
              <a:t>Bloom’s  Quote</a:t>
            </a:r>
          </a:p>
        </p:txBody>
      </p:sp>
      <p:sp>
        <p:nvSpPr>
          <p:cNvPr id="9220" name="Rectangle 3"/>
          <p:cNvSpPr>
            <a:spLocks noGrp="1" noChangeArrowheads="1"/>
          </p:cNvSpPr>
          <p:nvPr>
            <p:ph idx="1"/>
          </p:nvPr>
        </p:nvSpPr>
        <p:spPr>
          <a:xfrm>
            <a:off x="214313" y="1417638"/>
            <a:ext cx="8472487" cy="4826000"/>
          </a:xfrm>
        </p:spPr>
        <p:txBody>
          <a:bodyPr/>
          <a:lstStyle/>
          <a:p>
            <a:pPr eaLnBrk="1" hangingPunct="1">
              <a:lnSpc>
                <a:spcPct val="80000"/>
              </a:lnSpc>
            </a:pPr>
            <a:endParaRPr lang="en-GB" sz="2400" dirty="0"/>
          </a:p>
          <a:p>
            <a:pPr eaLnBrk="1" hangingPunct="1">
              <a:lnSpc>
                <a:spcPct val="80000"/>
              </a:lnSpc>
            </a:pPr>
            <a:endParaRPr lang="en-US" sz="4400" dirty="0"/>
          </a:p>
          <a:p>
            <a:pPr algn="ctr" eaLnBrk="1" hangingPunct="1">
              <a:lnSpc>
                <a:spcPct val="80000"/>
              </a:lnSpc>
              <a:buFontTx/>
              <a:buNone/>
            </a:pPr>
            <a:r>
              <a:rPr lang="en-US" sz="4400" dirty="0"/>
              <a:t>  “</a:t>
            </a:r>
            <a:r>
              <a:rPr lang="en-US" sz="4400" dirty="0">
                <a:solidFill>
                  <a:srgbClr val="00B050"/>
                </a:solidFill>
              </a:rPr>
              <a:t>The purpose of education is to change the thoughts, feelings, and actions of students.”</a:t>
            </a:r>
            <a:endParaRPr lang="en-GB" sz="4400" dirty="0">
              <a:solidFill>
                <a:srgbClr val="00B050"/>
              </a:solidFill>
            </a:endParaRPr>
          </a:p>
        </p:txBody>
      </p:sp>
      <p:sp>
        <p:nvSpPr>
          <p:cNvPr id="9221" name="Date Placeholder 5"/>
          <p:cNvSpPr>
            <a:spLocks noGrp="1"/>
          </p:cNvSpPr>
          <p:nvPr>
            <p:ph type="dt" sz="half" idx="10"/>
          </p:nvPr>
        </p:nvSpPr>
        <p:spPr>
          <a:noFill/>
        </p:spPr>
        <p:txBody>
          <a:bodyPr/>
          <a:lstStyle/>
          <a:p>
            <a:fld id="{878137BF-397E-471F-A526-D6A894B42DB6}" type="datetime5">
              <a:rPr lang="en-US" smtClean="0"/>
              <a:pPr/>
              <a:t>29-Dec-23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14600"/>
            <a:ext cx="7848600" cy="1752600"/>
          </a:xfrm>
        </p:spPr>
        <p:txBody>
          <a:bodyPr>
            <a:normAutofit fontScale="90000"/>
          </a:bodyPr>
          <a:lstStyle/>
          <a:p>
            <a:r>
              <a:rPr lang="en-US" dirty="0"/>
              <a:t> </a:t>
            </a:r>
            <a:r>
              <a:rPr lang="en-US" dirty="0">
                <a:solidFill>
                  <a:srgbClr val="0070C0"/>
                </a:solidFill>
              </a:rPr>
              <a:t>Effective Assessment using Revised Bloom’s Taxonomy   </a:t>
            </a:r>
            <a:r>
              <a:rPr lang="en-US" dirty="0"/>
              <a:t/>
            </a:r>
            <a:br>
              <a:rPr lang="en-US" dirty="0"/>
            </a:br>
            <a:endParaRPr lang="en-US" dirty="0"/>
          </a:p>
        </p:txBody>
      </p:sp>
      <p:sp>
        <p:nvSpPr>
          <p:cNvPr id="3" name="Subtitle 2"/>
          <p:cNvSpPr>
            <a:spLocks noGrp="1"/>
          </p:cNvSpPr>
          <p:nvPr>
            <p:ph type="subTitle" idx="1"/>
          </p:nvPr>
        </p:nvSpPr>
        <p:spPr>
          <a:xfrm>
            <a:off x="1371600" y="3886200"/>
            <a:ext cx="6858000" cy="2133600"/>
          </a:xfrm>
        </p:spPr>
        <p:txBody>
          <a:bodyPr>
            <a:normAutofit fontScale="27500" lnSpcReduction="20000"/>
          </a:bodyPr>
          <a:lstStyle/>
          <a:p>
            <a:endParaRPr lang="en-US" sz="7385" dirty="0"/>
          </a:p>
          <a:p>
            <a:r>
              <a:rPr lang="en-US" sz="7385" dirty="0"/>
              <a:t>By</a:t>
            </a:r>
          </a:p>
          <a:p>
            <a:r>
              <a:rPr lang="en-US" sz="10300" b="1" dirty="0" err="1">
                <a:gradFill>
                  <a:gsLst>
                    <a:gs pos="0">
                      <a:srgbClr val="14CD68"/>
                    </a:gs>
                    <a:gs pos="100000">
                      <a:srgbClr val="035C7D"/>
                    </a:gs>
                  </a:gsLst>
                  <a:lin scaled="0"/>
                </a:gradFill>
              </a:rPr>
              <a:t>Dr.S.BASKAR</a:t>
            </a:r>
            <a:r>
              <a:rPr lang="en-US" sz="10300" b="1" dirty="0">
                <a:gradFill>
                  <a:gsLst>
                    <a:gs pos="0">
                      <a:srgbClr val="14CD68"/>
                    </a:gs>
                    <a:gs pos="100000">
                      <a:srgbClr val="035C7D"/>
                    </a:gs>
                  </a:gsLst>
                  <a:lin scaled="0"/>
                </a:gradFill>
              </a:rPr>
              <a:t>, BOYSCAST Fellow</a:t>
            </a:r>
          </a:p>
          <a:p>
            <a:r>
              <a:rPr lang="en-US" sz="5900" b="1" dirty="0">
                <a:gradFill>
                  <a:gsLst>
                    <a:gs pos="0">
                      <a:srgbClr val="14CD68"/>
                    </a:gs>
                    <a:gs pos="100000">
                      <a:srgbClr val="035C7D"/>
                    </a:gs>
                  </a:gsLst>
                  <a:lin scaled="0"/>
                </a:gradFill>
              </a:rPr>
              <a:t>Dean (R&amp;D), Professor  of EEE Department</a:t>
            </a:r>
            <a:br>
              <a:rPr lang="en-US" sz="5900" b="1" dirty="0">
                <a:gradFill>
                  <a:gsLst>
                    <a:gs pos="0">
                      <a:srgbClr val="14CD68"/>
                    </a:gs>
                    <a:gs pos="100000">
                      <a:srgbClr val="035C7D"/>
                    </a:gs>
                  </a:gsLst>
                  <a:lin scaled="0"/>
                </a:gradFill>
              </a:rPr>
            </a:br>
            <a:r>
              <a:rPr lang="en-US" sz="5900" b="1" dirty="0" err="1">
                <a:gradFill>
                  <a:gsLst>
                    <a:gs pos="0">
                      <a:srgbClr val="14CD68"/>
                    </a:gs>
                    <a:gs pos="100000">
                      <a:srgbClr val="035C7D"/>
                    </a:gs>
                  </a:gsLst>
                  <a:lin scaled="0"/>
                </a:gradFill>
              </a:rPr>
              <a:t>Thiagarajar</a:t>
            </a:r>
            <a:r>
              <a:rPr lang="en-US" sz="5900" b="1" dirty="0">
                <a:gradFill>
                  <a:gsLst>
                    <a:gs pos="0">
                      <a:srgbClr val="14CD68"/>
                    </a:gs>
                    <a:gs pos="100000">
                      <a:srgbClr val="035C7D"/>
                    </a:gs>
                  </a:gsLst>
                  <a:lin scaled="0"/>
                </a:gradFill>
              </a:rPr>
              <a:t> College of Engineering, MADURAI</a:t>
            </a:r>
            <a:br>
              <a:rPr lang="en-US" sz="5900" b="1" dirty="0">
                <a:gradFill>
                  <a:gsLst>
                    <a:gs pos="0">
                      <a:srgbClr val="14CD68"/>
                    </a:gs>
                    <a:gs pos="100000">
                      <a:srgbClr val="035C7D"/>
                    </a:gs>
                  </a:gsLst>
                  <a:lin scaled="0"/>
                </a:gradFill>
              </a:rPr>
            </a:br>
            <a:endParaRPr lang="en-US" sz="5900" dirty="0">
              <a:gradFill>
                <a:gsLst>
                  <a:gs pos="0">
                    <a:srgbClr val="14CD68"/>
                  </a:gs>
                  <a:gs pos="100000">
                    <a:srgbClr val="035C7D"/>
                  </a:gs>
                </a:gsLst>
                <a:lin scaled="0"/>
              </a:gradFill>
            </a:endParaRPr>
          </a:p>
          <a:p>
            <a:endParaRPr lang="en-US" sz="5900" dirty="0">
              <a:gradFill>
                <a:gsLst>
                  <a:gs pos="0">
                    <a:srgbClr val="14CD68"/>
                  </a:gs>
                  <a:gs pos="100000">
                    <a:srgbClr val="035C7D"/>
                  </a:gs>
                </a:gsLst>
                <a:lin scaled="0"/>
              </a:gradFill>
            </a:endParaRPr>
          </a:p>
        </p:txBody>
      </p:sp>
      <p:pic>
        <p:nvPicPr>
          <p:cNvPr id="4" name="Picture 5" descr="bloom"/>
          <p:cNvPicPr>
            <a:picLocks noChangeAspect="1" noChangeArrowheads="1"/>
          </p:cNvPicPr>
          <p:nvPr/>
        </p:nvPicPr>
        <p:blipFill>
          <a:blip r:embed="rId2"/>
          <a:srcRect/>
          <a:stretch>
            <a:fillRect/>
          </a:stretch>
        </p:blipFill>
        <p:spPr bwMode="auto">
          <a:xfrm>
            <a:off x="609600" y="228600"/>
            <a:ext cx="1752600" cy="2090710"/>
          </a:xfrm>
          <a:prstGeom prst="rect">
            <a:avLst/>
          </a:prstGeom>
          <a:noFill/>
          <a:ln w="9525">
            <a:noFill/>
            <a:miter lim="800000"/>
            <a:headEnd/>
            <a:tailEnd/>
          </a:ln>
        </p:spPr>
      </p:pic>
      <p:sp>
        <p:nvSpPr>
          <p:cNvPr id="50180" name="AutoShape 4" descr="Image result for dr krathwohl"/>
          <p:cNvSpPr>
            <a:spLocks noChangeAspect="1" noChangeArrowheads="1"/>
          </p:cNvSpPr>
          <p:nvPr/>
        </p:nvSpPr>
        <p:spPr bwMode="auto">
          <a:xfrm>
            <a:off x="155575" y="-731838"/>
            <a:ext cx="1009650" cy="1524001"/>
          </a:xfrm>
          <a:prstGeom prst="rect">
            <a:avLst/>
          </a:prstGeom>
          <a:noFill/>
        </p:spPr>
        <p:txBody>
          <a:bodyPr vert="horz" wrap="square" lIns="91440" tIns="45720" rIns="91440" bIns="45720" numCol="1" anchor="t" anchorCtr="0" compatLnSpc="1"/>
          <a:lstStyle/>
          <a:p>
            <a:endParaRPr lang="en-US"/>
          </a:p>
        </p:txBody>
      </p:sp>
      <p:sp>
        <p:nvSpPr>
          <p:cNvPr id="50182" name="AutoShape 6" descr="Image result for dr krathwohl"/>
          <p:cNvSpPr>
            <a:spLocks noChangeAspect="1" noChangeArrowheads="1"/>
          </p:cNvSpPr>
          <p:nvPr/>
        </p:nvSpPr>
        <p:spPr bwMode="auto">
          <a:xfrm>
            <a:off x="155575" y="-731838"/>
            <a:ext cx="1009650" cy="1524001"/>
          </a:xfrm>
          <a:prstGeom prst="rect">
            <a:avLst/>
          </a:prstGeom>
          <a:noFill/>
        </p:spPr>
        <p:txBody>
          <a:bodyPr vert="horz" wrap="square" lIns="91440" tIns="45720" rIns="91440" bIns="45720" numCol="1" anchor="t" anchorCtr="0" compatLnSpc="1"/>
          <a:lstStyle/>
          <a:p>
            <a:endParaRPr lang="en-US"/>
          </a:p>
        </p:txBody>
      </p:sp>
      <p:pic>
        <p:nvPicPr>
          <p:cNvPr id="50184" name="Picture 8" descr="http://t1.gstatic.com/images?q=tbn:ANd9GcR8fDI5nf-k-ot92zXUdtZ9_sRaneFBkDaN15UwteML7Av4unm6"/>
          <p:cNvPicPr>
            <a:picLocks noChangeAspect="1" noChangeArrowheads="1"/>
          </p:cNvPicPr>
          <p:nvPr/>
        </p:nvPicPr>
        <p:blipFill>
          <a:blip r:embed="rId3"/>
          <a:srcRect/>
          <a:stretch>
            <a:fillRect/>
          </a:stretch>
        </p:blipFill>
        <p:spPr bwMode="auto">
          <a:xfrm>
            <a:off x="3657600" y="228600"/>
            <a:ext cx="1790700" cy="2085976"/>
          </a:xfrm>
          <a:prstGeom prst="rect">
            <a:avLst/>
          </a:prstGeom>
          <a:noFill/>
        </p:spPr>
      </p:pic>
      <p:pic>
        <p:nvPicPr>
          <p:cNvPr id="50186" name="Picture 10" descr="http://www.erpjournal.net/wp-content/uploads/2012/09/LWA-Headshot-Color-2.jpg"/>
          <p:cNvPicPr>
            <a:picLocks noChangeAspect="1" noChangeArrowheads="1"/>
          </p:cNvPicPr>
          <p:nvPr/>
        </p:nvPicPr>
        <p:blipFill>
          <a:blip r:embed="rId4"/>
          <a:srcRect/>
          <a:stretch>
            <a:fillRect/>
          </a:stretch>
        </p:blipFill>
        <p:spPr bwMode="auto">
          <a:xfrm>
            <a:off x="6705600" y="228600"/>
            <a:ext cx="1752600" cy="2057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3200" y="6243638"/>
            <a:ext cx="2133600" cy="457200"/>
          </a:xfrm>
          <a:prstGeom prst="rect">
            <a:avLst/>
          </a:prstGeom>
          <a:noFill/>
          <a:ln>
            <a:miter lim="800000"/>
          </a:ln>
        </p:spPr>
        <p:txBody>
          <a:bodyPr anchor="b"/>
          <a:lstStyle/>
          <a:p>
            <a:pPr algn="r">
              <a:defRPr/>
            </a:pPr>
            <a:fld id="{90A4F155-FB5F-414E-9AC2-359EB6F1B17C}" type="slidenum">
              <a:rPr lang="en-US" sz="1200">
                <a:effectLst>
                  <a:outerShdw blurRad="38100" dist="38100" dir="2700000" algn="tl">
                    <a:srgbClr val="000000"/>
                  </a:outerShdw>
                </a:effectLst>
              </a:rPr>
              <a:pPr algn="r">
                <a:defRPr/>
              </a:pPr>
              <a:t>20</a:t>
            </a:fld>
            <a:endParaRPr lang="en-US" sz="1200">
              <a:effectLst>
                <a:outerShdw blurRad="38100" dist="38100" dir="2700000" algn="tl">
                  <a:srgbClr val="000000"/>
                </a:outerShdw>
              </a:effectLst>
            </a:endParaRPr>
          </a:p>
        </p:txBody>
      </p:sp>
      <p:sp>
        <p:nvSpPr>
          <p:cNvPr id="10243" name="Rectangle 2"/>
          <p:cNvSpPr>
            <a:spLocks noGrp="1" noChangeArrowheads="1"/>
          </p:cNvSpPr>
          <p:nvPr>
            <p:ph type="title"/>
          </p:nvPr>
        </p:nvSpPr>
        <p:spPr>
          <a:xfrm>
            <a:off x="457200" y="274638"/>
            <a:ext cx="8229600" cy="939800"/>
          </a:xfrm>
        </p:spPr>
        <p:txBody>
          <a:bodyPr/>
          <a:lstStyle/>
          <a:p>
            <a:pPr eaLnBrk="1" hangingPunct="1"/>
            <a:r>
              <a:rPr lang="en-GB" sz="3600" b="1">
                <a:solidFill>
                  <a:srgbClr val="00B050"/>
                </a:solidFill>
              </a:rPr>
              <a:t>Three Learning Domains --KSA</a:t>
            </a:r>
            <a:r>
              <a:rPr lang="en-GB" sz="3600" b="1"/>
              <a:t> </a:t>
            </a:r>
          </a:p>
        </p:txBody>
      </p:sp>
      <p:sp>
        <p:nvSpPr>
          <p:cNvPr id="10244" name="Rectangle 3"/>
          <p:cNvSpPr>
            <a:spLocks noGrp="1" noChangeArrowheads="1"/>
          </p:cNvSpPr>
          <p:nvPr>
            <p:ph idx="1"/>
          </p:nvPr>
        </p:nvSpPr>
        <p:spPr>
          <a:xfrm>
            <a:off x="214313" y="1417638"/>
            <a:ext cx="7500937" cy="4826000"/>
          </a:xfrm>
        </p:spPr>
        <p:txBody>
          <a:bodyPr/>
          <a:lstStyle/>
          <a:p>
            <a:pPr eaLnBrk="1" hangingPunct="1"/>
            <a:r>
              <a:rPr lang="en-US" sz="2400"/>
              <a:t> </a:t>
            </a:r>
            <a:r>
              <a:rPr lang="en-US" sz="2400" b="1">
                <a:solidFill>
                  <a:srgbClr val="00B050"/>
                </a:solidFill>
              </a:rPr>
              <a:t>Cognitive Domain : </a:t>
            </a:r>
            <a:r>
              <a:rPr lang="en-US" sz="2400" b="1"/>
              <a:t>involves knowledge and the development of intellectual skills.</a:t>
            </a:r>
          </a:p>
          <a:p>
            <a:pPr eaLnBrk="1" hangingPunct="1">
              <a:buFontTx/>
              <a:buNone/>
            </a:pPr>
            <a:r>
              <a:rPr lang="en-US" sz="2400" b="1"/>
              <a:t>    (ex: recognition of specific facts) </a:t>
            </a:r>
          </a:p>
          <a:p>
            <a:pPr eaLnBrk="1" hangingPunct="1">
              <a:buFontTx/>
              <a:buNone/>
            </a:pPr>
            <a:endParaRPr lang="en-US" sz="2400" b="1"/>
          </a:p>
          <a:p>
            <a:pPr eaLnBrk="1" hangingPunct="1"/>
            <a:r>
              <a:rPr lang="en-US" sz="2400" b="1">
                <a:solidFill>
                  <a:srgbClr val="00B050"/>
                </a:solidFill>
              </a:rPr>
              <a:t>Affective Domain : </a:t>
            </a:r>
            <a:r>
              <a:rPr lang="en-US" sz="2400" b="1"/>
              <a:t>includes the manner in which we deal with things emotionally </a:t>
            </a:r>
          </a:p>
          <a:p>
            <a:pPr eaLnBrk="1" hangingPunct="1">
              <a:buFontTx/>
              <a:buNone/>
            </a:pPr>
            <a:r>
              <a:rPr lang="en-US" sz="2400" b="1"/>
              <a:t>   (ex: feelings, appreciations, etc.)</a:t>
            </a:r>
          </a:p>
          <a:p>
            <a:pPr eaLnBrk="1" hangingPunct="1">
              <a:buFontTx/>
              <a:buNone/>
            </a:pPr>
            <a:endParaRPr lang="en-US" sz="2400" b="1"/>
          </a:p>
          <a:p>
            <a:pPr eaLnBrk="1" hangingPunct="1"/>
            <a:r>
              <a:rPr lang="en-US" sz="2400" b="1">
                <a:solidFill>
                  <a:srgbClr val="00B050"/>
                </a:solidFill>
              </a:rPr>
              <a:t>Psychomotor Domain : </a:t>
            </a:r>
            <a:r>
              <a:rPr lang="en-US" sz="2400" b="1"/>
              <a:t>involves physical movement, coordination, and use of the motor skills (ex: perception &amp; response)</a:t>
            </a:r>
            <a:endParaRPr lang="en-GB" sz="2400" b="1"/>
          </a:p>
        </p:txBody>
      </p:sp>
      <p:sp>
        <p:nvSpPr>
          <p:cNvPr id="10245" name="Date Placeholder 5"/>
          <p:cNvSpPr>
            <a:spLocks noGrp="1"/>
          </p:cNvSpPr>
          <p:nvPr>
            <p:ph type="dt" sz="half" idx="10"/>
          </p:nvPr>
        </p:nvSpPr>
        <p:spPr>
          <a:noFill/>
        </p:spPr>
        <p:txBody>
          <a:bodyPr/>
          <a:lstStyle/>
          <a:p>
            <a:fld id="{42F3907C-93EA-43B8-B530-092BE5B8C4C5}" type="datetime5">
              <a:rPr lang="en-US" smtClean="0"/>
              <a:pPr/>
              <a:t>29-Dec-23</a:t>
            </a:fld>
            <a:endParaRPr lang="en-US"/>
          </a:p>
        </p:txBody>
      </p:sp>
      <p:pic>
        <p:nvPicPr>
          <p:cNvPr id="10246" name="Picture 7" descr="https://encrypted-tbn0.gstatic.com/images?q=tbn:ANd9GcRRbm6LeqCsOwqKQfw59C292HLoy-zZote8ChTn1y_mEmJ0Pl1ZEw"/>
          <p:cNvPicPr>
            <a:picLocks noChangeAspect="1" noChangeArrowheads="1"/>
          </p:cNvPicPr>
          <p:nvPr/>
        </p:nvPicPr>
        <p:blipFill>
          <a:blip r:embed="rId3"/>
          <a:srcRect/>
          <a:stretch>
            <a:fillRect/>
          </a:stretch>
        </p:blipFill>
        <p:spPr bwMode="auto">
          <a:xfrm>
            <a:off x="7286625" y="1138238"/>
            <a:ext cx="1857375" cy="1435100"/>
          </a:xfrm>
          <a:prstGeom prst="rect">
            <a:avLst/>
          </a:prstGeom>
          <a:noFill/>
          <a:ln w="9525">
            <a:noFill/>
            <a:miter lim="800000"/>
            <a:headEnd/>
            <a:tailEnd/>
          </a:ln>
        </p:spPr>
      </p:pic>
      <p:pic>
        <p:nvPicPr>
          <p:cNvPr id="10247" name="Picture 9" descr="https://encrypted-tbn3.gstatic.com/images?q=tbn:ANd9GcT_R3p3d6XGaZZv3I2vnv7Hb0G6gHV27P7OImALE0oZl5n3EV2R"/>
          <p:cNvPicPr>
            <a:picLocks noChangeAspect="1" noChangeArrowheads="1"/>
          </p:cNvPicPr>
          <p:nvPr/>
        </p:nvPicPr>
        <p:blipFill>
          <a:blip r:embed="rId4"/>
          <a:srcRect/>
          <a:stretch>
            <a:fillRect/>
          </a:stretch>
        </p:blipFill>
        <p:spPr bwMode="auto">
          <a:xfrm>
            <a:off x="7677150" y="2857500"/>
            <a:ext cx="1252538" cy="1385888"/>
          </a:xfrm>
          <a:prstGeom prst="rect">
            <a:avLst/>
          </a:prstGeom>
          <a:noFill/>
          <a:ln w="9525">
            <a:noFill/>
            <a:miter lim="800000"/>
            <a:headEnd/>
            <a:tailEnd/>
          </a:ln>
        </p:spPr>
      </p:pic>
      <p:pic>
        <p:nvPicPr>
          <p:cNvPr id="10248" name="Picture 11" descr="https://encrypted-tbn1.gstatic.com/images?q=tbn:ANd9GcR-YQNwiWT_qFQj6d0ZXS960aIPot4nQ2_25y946dzk-iFm4Sgt"/>
          <p:cNvPicPr>
            <a:picLocks noChangeAspect="1" noChangeArrowheads="1"/>
          </p:cNvPicPr>
          <p:nvPr/>
        </p:nvPicPr>
        <p:blipFill>
          <a:blip r:embed="rId5"/>
          <a:srcRect/>
          <a:stretch>
            <a:fillRect/>
          </a:stretch>
        </p:blipFill>
        <p:spPr bwMode="auto">
          <a:xfrm>
            <a:off x="7715250" y="4243388"/>
            <a:ext cx="1181100" cy="16668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noGrp="1"/>
          </p:cNvSpPr>
          <p:nvPr/>
        </p:nvSpPr>
        <p:spPr bwMode="auto">
          <a:xfrm>
            <a:off x="6553200" y="6243638"/>
            <a:ext cx="2133600" cy="457200"/>
          </a:xfrm>
          <a:prstGeom prst="rect">
            <a:avLst/>
          </a:prstGeom>
          <a:noFill/>
          <a:ln>
            <a:miter lim="800000"/>
          </a:ln>
        </p:spPr>
        <p:txBody>
          <a:bodyPr anchor="b"/>
          <a:lstStyle/>
          <a:p>
            <a:pPr algn="r">
              <a:defRPr/>
            </a:pPr>
            <a:fld id="{4A956339-D778-40D1-BF3E-15129C5EF77C}" type="slidenum">
              <a:rPr lang="en-US" sz="1200">
                <a:effectLst>
                  <a:outerShdw blurRad="38100" dist="38100" dir="2700000" algn="tl">
                    <a:srgbClr val="000000"/>
                  </a:outerShdw>
                </a:effectLst>
              </a:rPr>
              <a:pPr algn="r">
                <a:defRPr/>
              </a:pPr>
              <a:t>21</a:t>
            </a:fld>
            <a:endParaRPr lang="en-US" sz="1200">
              <a:effectLst>
                <a:outerShdw blurRad="38100" dist="38100" dir="2700000" algn="tl">
                  <a:srgbClr val="000000"/>
                </a:outerShdw>
              </a:effectLst>
            </a:endParaRPr>
          </a:p>
        </p:txBody>
      </p:sp>
      <p:sp>
        <p:nvSpPr>
          <p:cNvPr id="12291" name="Rectangle 2"/>
          <p:cNvSpPr>
            <a:spLocks noGrp="1" noChangeArrowheads="1"/>
          </p:cNvSpPr>
          <p:nvPr>
            <p:ph type="title"/>
          </p:nvPr>
        </p:nvSpPr>
        <p:spPr>
          <a:xfrm>
            <a:off x="250825" y="0"/>
            <a:ext cx="8497888" cy="785813"/>
          </a:xfrm>
        </p:spPr>
        <p:txBody>
          <a:bodyPr/>
          <a:lstStyle/>
          <a:p>
            <a:pPr eaLnBrk="1" hangingPunct="1"/>
            <a:r>
              <a:rPr lang="en-US" sz="3600">
                <a:solidFill>
                  <a:schemeClr val="tx1"/>
                </a:solidFill>
              </a:rPr>
              <a:t>Cognitive Learning -Taxonomy</a:t>
            </a:r>
          </a:p>
        </p:txBody>
      </p:sp>
      <p:sp>
        <p:nvSpPr>
          <p:cNvPr id="12294" name="Date Placeholder 12"/>
          <p:cNvSpPr>
            <a:spLocks noGrp="1"/>
          </p:cNvSpPr>
          <p:nvPr>
            <p:ph type="dt" sz="half" idx="10"/>
          </p:nvPr>
        </p:nvSpPr>
        <p:spPr>
          <a:noFill/>
        </p:spPr>
        <p:txBody>
          <a:bodyPr/>
          <a:lstStyle/>
          <a:p>
            <a:fld id="{1EA4527A-BB68-4CAF-86AC-DD682FFB27C2}" type="datetime5">
              <a:rPr lang="en-US" smtClean="0"/>
              <a:pPr/>
              <a:t>29-Dec-23</a:t>
            </a:fld>
            <a:endParaRPr lang="en-US"/>
          </a:p>
        </p:txBody>
      </p:sp>
      <p:grpSp>
        <p:nvGrpSpPr>
          <p:cNvPr id="2" name="Group 4"/>
          <p:cNvGrpSpPr/>
          <p:nvPr/>
        </p:nvGrpSpPr>
        <p:grpSpPr bwMode="auto">
          <a:xfrm>
            <a:off x="742950" y="1739900"/>
            <a:ext cx="4022725" cy="3071813"/>
            <a:chOff x="113" y="1661"/>
            <a:chExt cx="2517" cy="2223"/>
          </a:xfrm>
        </p:grpSpPr>
        <p:sp>
          <p:nvSpPr>
            <p:cNvPr id="12297" name="Rectangle 5"/>
            <p:cNvSpPr>
              <a:spLocks noChangeArrowheads="1"/>
            </p:cNvSpPr>
            <p:nvPr/>
          </p:nvSpPr>
          <p:spPr bwMode="auto">
            <a:xfrm>
              <a:off x="113" y="3475"/>
              <a:ext cx="2517" cy="409"/>
            </a:xfrm>
            <a:prstGeom prst="rect">
              <a:avLst/>
            </a:prstGeom>
            <a:solidFill>
              <a:schemeClr val="accent1"/>
            </a:solidFill>
            <a:ln w="9525">
              <a:solidFill>
                <a:schemeClr val="tx1"/>
              </a:solidFill>
              <a:miter lim="800000"/>
            </a:ln>
          </p:spPr>
          <p:txBody>
            <a:bodyPr wrap="none" anchor="ctr"/>
            <a:lstStyle/>
            <a:p>
              <a:pPr algn="ctr"/>
              <a:r>
                <a:rPr lang="en-IE" b="1"/>
                <a:t>1. Knowledge</a:t>
              </a:r>
              <a:endParaRPr lang="en-US" b="1"/>
            </a:p>
          </p:txBody>
        </p:sp>
        <p:sp>
          <p:nvSpPr>
            <p:cNvPr id="12298" name="Rectangle 6"/>
            <p:cNvSpPr>
              <a:spLocks noChangeArrowheads="1"/>
            </p:cNvSpPr>
            <p:nvPr/>
          </p:nvSpPr>
          <p:spPr bwMode="auto">
            <a:xfrm>
              <a:off x="295" y="3067"/>
              <a:ext cx="2222" cy="408"/>
            </a:xfrm>
            <a:prstGeom prst="rect">
              <a:avLst/>
            </a:prstGeom>
            <a:solidFill>
              <a:schemeClr val="accent1"/>
            </a:solidFill>
            <a:ln w="9525">
              <a:solidFill>
                <a:schemeClr val="tx1"/>
              </a:solidFill>
              <a:miter lim="800000"/>
            </a:ln>
          </p:spPr>
          <p:txBody>
            <a:bodyPr wrap="none" anchor="ctr"/>
            <a:lstStyle/>
            <a:p>
              <a:pPr algn="ctr"/>
              <a:r>
                <a:rPr lang="en-IE" b="1"/>
                <a:t>2. Comprehension</a:t>
              </a:r>
              <a:endParaRPr lang="en-US" b="1"/>
            </a:p>
          </p:txBody>
        </p:sp>
        <p:sp>
          <p:nvSpPr>
            <p:cNvPr id="12299" name="Rectangle 7"/>
            <p:cNvSpPr>
              <a:spLocks noChangeArrowheads="1"/>
            </p:cNvSpPr>
            <p:nvPr/>
          </p:nvSpPr>
          <p:spPr bwMode="auto">
            <a:xfrm>
              <a:off x="431" y="2704"/>
              <a:ext cx="1950" cy="363"/>
            </a:xfrm>
            <a:prstGeom prst="rect">
              <a:avLst/>
            </a:prstGeom>
            <a:solidFill>
              <a:schemeClr val="accent1"/>
            </a:solidFill>
            <a:ln w="9525">
              <a:solidFill>
                <a:schemeClr val="tx1"/>
              </a:solidFill>
              <a:miter lim="800000"/>
            </a:ln>
          </p:spPr>
          <p:txBody>
            <a:bodyPr wrap="none" anchor="ctr"/>
            <a:lstStyle/>
            <a:p>
              <a:pPr algn="ctr"/>
              <a:r>
                <a:rPr lang="en-IE" b="1"/>
                <a:t>3. Application</a:t>
              </a:r>
              <a:endParaRPr lang="en-US" b="1"/>
            </a:p>
          </p:txBody>
        </p:sp>
        <p:sp>
          <p:nvSpPr>
            <p:cNvPr id="12300" name="Rectangle 8"/>
            <p:cNvSpPr>
              <a:spLocks noChangeArrowheads="1"/>
            </p:cNvSpPr>
            <p:nvPr/>
          </p:nvSpPr>
          <p:spPr bwMode="auto">
            <a:xfrm>
              <a:off x="567" y="2341"/>
              <a:ext cx="1678" cy="363"/>
            </a:xfrm>
            <a:prstGeom prst="rect">
              <a:avLst/>
            </a:prstGeom>
            <a:solidFill>
              <a:schemeClr val="accent1"/>
            </a:solidFill>
            <a:ln w="9525">
              <a:solidFill>
                <a:schemeClr val="tx1"/>
              </a:solidFill>
              <a:miter lim="800000"/>
            </a:ln>
          </p:spPr>
          <p:txBody>
            <a:bodyPr wrap="none" anchor="ctr"/>
            <a:lstStyle/>
            <a:p>
              <a:pPr algn="ctr"/>
              <a:r>
                <a:rPr lang="en-IE" b="1"/>
                <a:t>4.Analysis</a:t>
              </a:r>
              <a:endParaRPr lang="en-US" b="1"/>
            </a:p>
          </p:txBody>
        </p:sp>
        <p:sp>
          <p:nvSpPr>
            <p:cNvPr id="12301" name="Rectangle 9"/>
            <p:cNvSpPr>
              <a:spLocks noChangeArrowheads="1"/>
            </p:cNvSpPr>
            <p:nvPr/>
          </p:nvSpPr>
          <p:spPr bwMode="auto">
            <a:xfrm>
              <a:off x="703" y="1979"/>
              <a:ext cx="1406" cy="362"/>
            </a:xfrm>
            <a:prstGeom prst="rect">
              <a:avLst/>
            </a:prstGeom>
            <a:solidFill>
              <a:schemeClr val="accent1"/>
            </a:solidFill>
            <a:ln w="9525">
              <a:solidFill>
                <a:schemeClr val="tx1"/>
              </a:solidFill>
              <a:miter lim="800000"/>
            </a:ln>
          </p:spPr>
          <p:txBody>
            <a:bodyPr wrap="none" anchor="ctr"/>
            <a:lstStyle/>
            <a:p>
              <a:pPr algn="ctr"/>
              <a:r>
                <a:rPr lang="en-IE" b="1"/>
                <a:t>5. Synthesis</a:t>
              </a:r>
              <a:endParaRPr lang="en-US" b="1"/>
            </a:p>
          </p:txBody>
        </p:sp>
        <p:sp>
          <p:nvSpPr>
            <p:cNvPr id="12302" name="Rectangle 10"/>
            <p:cNvSpPr>
              <a:spLocks noChangeArrowheads="1"/>
            </p:cNvSpPr>
            <p:nvPr/>
          </p:nvSpPr>
          <p:spPr bwMode="auto">
            <a:xfrm>
              <a:off x="793" y="1661"/>
              <a:ext cx="1225" cy="318"/>
            </a:xfrm>
            <a:prstGeom prst="rect">
              <a:avLst/>
            </a:prstGeom>
            <a:solidFill>
              <a:schemeClr val="accent1"/>
            </a:solidFill>
            <a:ln w="9525">
              <a:solidFill>
                <a:schemeClr val="tx1"/>
              </a:solidFill>
              <a:miter lim="800000"/>
            </a:ln>
          </p:spPr>
          <p:txBody>
            <a:bodyPr wrap="none" anchor="ctr"/>
            <a:lstStyle/>
            <a:p>
              <a:pPr algn="ctr"/>
              <a:r>
                <a:rPr lang="en-IE" b="1"/>
                <a:t>6. Evaluation</a:t>
              </a:r>
              <a:endParaRPr lang="en-US" b="1"/>
            </a:p>
          </p:txBody>
        </p:sp>
      </p:grpSp>
      <p:pic>
        <p:nvPicPr>
          <p:cNvPr id="12293" name="Picture 11" descr="brainstem"/>
          <p:cNvPicPr>
            <a:picLocks noChangeAspect="1" noChangeArrowheads="1"/>
          </p:cNvPicPr>
          <p:nvPr/>
        </p:nvPicPr>
        <p:blipFill>
          <a:blip r:embed="rId3"/>
          <a:srcRect/>
          <a:stretch>
            <a:fillRect/>
          </a:stretch>
        </p:blipFill>
        <p:spPr bwMode="auto">
          <a:xfrm>
            <a:off x="5500688" y="1739900"/>
            <a:ext cx="3186112" cy="2151063"/>
          </a:xfrm>
          <a:prstGeom prst="rect">
            <a:avLst/>
          </a:prstGeom>
          <a:noFill/>
          <a:ln w="9525">
            <a:noFill/>
            <a:miter lim="800000"/>
            <a:headEnd/>
            <a:tailEnd/>
          </a:ln>
        </p:spPr>
      </p:pic>
      <p:sp>
        <p:nvSpPr>
          <p:cNvPr id="12295" name="Rectangle 12"/>
          <p:cNvSpPr>
            <a:spLocks noChangeArrowheads="1"/>
          </p:cNvSpPr>
          <p:nvPr/>
        </p:nvSpPr>
        <p:spPr bwMode="auto">
          <a:xfrm>
            <a:off x="500063" y="785813"/>
            <a:ext cx="8186737" cy="954087"/>
          </a:xfrm>
          <a:prstGeom prst="rect">
            <a:avLst/>
          </a:prstGeom>
          <a:noFill/>
          <a:ln w="9525">
            <a:noFill/>
            <a:miter lim="800000"/>
          </a:ln>
        </p:spPr>
        <p:txBody>
          <a:bodyPr>
            <a:spAutoFit/>
          </a:bodyPr>
          <a:lstStyle/>
          <a:p>
            <a:r>
              <a:rPr lang="en-GB" sz="2800"/>
              <a:t>Bloom (1956) proposed that knowing is composed of six successive levels arranged in a hierarchy</a:t>
            </a:r>
            <a:endParaRPr lang="en-US" sz="2800"/>
          </a:p>
        </p:txBody>
      </p:sp>
      <p:sp>
        <p:nvSpPr>
          <p:cNvPr id="12296" name="Rectangle 13"/>
          <p:cNvSpPr>
            <a:spLocks noChangeArrowheads="1"/>
          </p:cNvSpPr>
          <p:nvPr/>
        </p:nvSpPr>
        <p:spPr bwMode="auto">
          <a:xfrm>
            <a:off x="500063" y="4811713"/>
            <a:ext cx="8001000" cy="1570037"/>
          </a:xfrm>
          <a:prstGeom prst="rect">
            <a:avLst/>
          </a:prstGeom>
          <a:noFill/>
          <a:ln w="9525">
            <a:noFill/>
            <a:miter lim="800000"/>
          </a:ln>
        </p:spPr>
        <p:txBody>
          <a:bodyPr>
            <a:spAutoFit/>
          </a:bodyPr>
          <a:lstStyle/>
          <a:p>
            <a:r>
              <a:rPr lang="en-US" sz="2400"/>
              <a:t>In order to get to the highest level of the cognitive taxonomy, which is evaluation, the student would need to have the necessary knowledge in all the other levels below Evaluation.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solidFill>
                  <a:srgbClr val="0070C0"/>
                </a:solidFill>
              </a:rPr>
              <a:t>Bloom’s Expectations in various levels </a:t>
            </a:r>
          </a:p>
        </p:txBody>
      </p:sp>
      <p:sp>
        <p:nvSpPr>
          <p:cNvPr id="3" name="Content Placeholder 2"/>
          <p:cNvSpPr>
            <a:spLocks noGrp="1"/>
          </p:cNvSpPr>
          <p:nvPr>
            <p:ph idx="1"/>
          </p:nvPr>
        </p:nvSpPr>
        <p:spPr>
          <a:xfrm>
            <a:off x="533400" y="990600"/>
            <a:ext cx="8229600" cy="5135563"/>
          </a:xfrm>
        </p:spPr>
        <p:txBody>
          <a:bodyPr>
            <a:noAutofit/>
          </a:bodyPr>
          <a:lstStyle/>
          <a:p>
            <a:r>
              <a:rPr lang="en-US" sz="2800" dirty="0">
                <a:solidFill>
                  <a:srgbClr val="00B050"/>
                </a:solidFill>
              </a:rPr>
              <a:t>Knowledge:</a:t>
            </a:r>
            <a:r>
              <a:rPr lang="en-US" sz="2800" dirty="0"/>
              <a:t> </a:t>
            </a:r>
            <a:r>
              <a:rPr lang="en-US" sz="2800" dirty="0">
                <a:solidFill>
                  <a:srgbClr val="7030A0"/>
                </a:solidFill>
              </a:rPr>
              <a:t>Ability to </a:t>
            </a:r>
            <a:r>
              <a:rPr lang="en-US" sz="2800" dirty="0">
                <a:solidFill>
                  <a:srgbClr val="FF0000"/>
                </a:solidFill>
              </a:rPr>
              <a:t>recall ,remember facts </a:t>
            </a:r>
            <a:r>
              <a:rPr lang="en-US" sz="2800" dirty="0">
                <a:solidFill>
                  <a:srgbClr val="7030A0"/>
                </a:solidFill>
              </a:rPr>
              <a:t>even without clear understanding </a:t>
            </a:r>
          </a:p>
          <a:p>
            <a:r>
              <a:rPr lang="en-US" sz="2800" dirty="0">
                <a:solidFill>
                  <a:srgbClr val="00B050"/>
                </a:solidFill>
              </a:rPr>
              <a:t>Comprehension:</a:t>
            </a:r>
            <a:r>
              <a:rPr lang="en-US" sz="2800" dirty="0"/>
              <a:t> </a:t>
            </a:r>
            <a:r>
              <a:rPr lang="en-US" sz="2800" dirty="0">
                <a:solidFill>
                  <a:srgbClr val="7030A0"/>
                </a:solidFill>
              </a:rPr>
              <a:t>Ability to </a:t>
            </a:r>
            <a:r>
              <a:rPr lang="en-US" sz="2800" dirty="0">
                <a:solidFill>
                  <a:srgbClr val="FF0000"/>
                </a:solidFill>
              </a:rPr>
              <a:t>interpret </a:t>
            </a:r>
            <a:r>
              <a:rPr lang="en-US" sz="2800" dirty="0">
                <a:solidFill>
                  <a:srgbClr val="7030A0"/>
                </a:solidFill>
              </a:rPr>
              <a:t>and able to </a:t>
            </a:r>
            <a:r>
              <a:rPr lang="en-US" sz="2800" dirty="0">
                <a:solidFill>
                  <a:srgbClr val="FF0000"/>
                </a:solidFill>
              </a:rPr>
              <a:t>write on their own</a:t>
            </a:r>
          </a:p>
          <a:p>
            <a:r>
              <a:rPr lang="en-US" sz="2800" dirty="0">
                <a:solidFill>
                  <a:srgbClr val="00B050"/>
                </a:solidFill>
              </a:rPr>
              <a:t>Application:</a:t>
            </a:r>
            <a:r>
              <a:rPr lang="en-US" sz="2800" dirty="0"/>
              <a:t> </a:t>
            </a:r>
            <a:r>
              <a:rPr lang="en-US" sz="2800" dirty="0">
                <a:solidFill>
                  <a:srgbClr val="7030A0"/>
                </a:solidFill>
              </a:rPr>
              <a:t>Ability to use the concepts to solve problems in </a:t>
            </a:r>
            <a:r>
              <a:rPr lang="en-US" sz="2800" dirty="0">
                <a:solidFill>
                  <a:srgbClr val="FF0000"/>
                </a:solidFill>
              </a:rPr>
              <a:t>new situations </a:t>
            </a:r>
          </a:p>
          <a:p>
            <a:r>
              <a:rPr lang="en-US" sz="2800" dirty="0">
                <a:solidFill>
                  <a:srgbClr val="00B050"/>
                </a:solidFill>
              </a:rPr>
              <a:t>Analysis: </a:t>
            </a:r>
            <a:r>
              <a:rPr lang="en-US" sz="2800" dirty="0">
                <a:solidFill>
                  <a:srgbClr val="7030A0"/>
                </a:solidFill>
              </a:rPr>
              <a:t>Ability to </a:t>
            </a:r>
            <a:r>
              <a:rPr lang="en-US" sz="2800" dirty="0">
                <a:solidFill>
                  <a:srgbClr val="FF0000"/>
                </a:solidFill>
              </a:rPr>
              <a:t>breakdown the information </a:t>
            </a:r>
            <a:r>
              <a:rPr lang="en-US" sz="2800" dirty="0">
                <a:solidFill>
                  <a:srgbClr val="7030A0"/>
                </a:solidFill>
              </a:rPr>
              <a:t>in to tiny components , looking </a:t>
            </a:r>
            <a:r>
              <a:rPr lang="en-US" sz="2800" dirty="0">
                <a:solidFill>
                  <a:srgbClr val="FF0000"/>
                </a:solidFill>
              </a:rPr>
              <a:t>for interrelationship and organization of information </a:t>
            </a:r>
          </a:p>
          <a:p>
            <a:r>
              <a:rPr lang="en-US" sz="2800" dirty="0">
                <a:solidFill>
                  <a:srgbClr val="00B050"/>
                </a:solidFill>
              </a:rPr>
              <a:t>Synthesis: </a:t>
            </a:r>
            <a:r>
              <a:rPr lang="en-US" sz="2800" dirty="0">
                <a:solidFill>
                  <a:srgbClr val="7030A0"/>
                </a:solidFill>
              </a:rPr>
              <a:t>Ability to </a:t>
            </a:r>
            <a:r>
              <a:rPr lang="en-US" sz="2800" dirty="0">
                <a:solidFill>
                  <a:srgbClr val="FF0000"/>
                </a:solidFill>
              </a:rPr>
              <a:t>put parts together</a:t>
            </a:r>
          </a:p>
          <a:p>
            <a:r>
              <a:rPr lang="en-US" sz="2800" dirty="0">
                <a:solidFill>
                  <a:srgbClr val="00B050"/>
                </a:solidFill>
              </a:rPr>
              <a:t>Evaluation: </a:t>
            </a:r>
            <a:r>
              <a:rPr lang="en-US" sz="2800" dirty="0">
                <a:solidFill>
                  <a:srgbClr val="7030A0"/>
                </a:solidFill>
              </a:rPr>
              <a:t>Ability to </a:t>
            </a:r>
            <a:r>
              <a:rPr lang="en-US" sz="2800" dirty="0">
                <a:solidFill>
                  <a:srgbClr val="FF0000"/>
                </a:solidFill>
              </a:rPr>
              <a:t>judge</a:t>
            </a:r>
            <a:r>
              <a:rPr lang="en-US" sz="2800" dirty="0">
                <a:solidFill>
                  <a:srgbClr val="7030A0"/>
                </a:solidFill>
              </a:rPr>
              <a:t> the value  of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pPr eaLnBrk="1" hangingPunct="1"/>
            <a:r>
              <a:rPr lang="en-US"/>
              <a:t>Bloom’s Triangle</a:t>
            </a:r>
          </a:p>
        </p:txBody>
      </p:sp>
      <p:pic>
        <p:nvPicPr>
          <p:cNvPr id="31748" name="Picture 4" descr="image006"/>
          <p:cNvPicPr>
            <a:picLocks noGrp="1" noChangeAspect="1" noChangeArrowheads="1"/>
          </p:cNvPicPr>
          <p:nvPr>
            <p:ph idx="1"/>
          </p:nvPr>
        </p:nvPicPr>
        <p:blipFill>
          <a:blip r:embed="rId3"/>
          <a:srcRect/>
          <a:stretch>
            <a:fillRect/>
          </a:stretch>
        </p:blipFill>
        <p:spPr>
          <a:xfrm>
            <a:off x="1795463" y="1338263"/>
            <a:ext cx="5781675" cy="4667250"/>
          </a:xfrm>
          <a:pattFill prst="narVert">
            <a:fgClr>
              <a:schemeClr val="hlink"/>
            </a:fgClr>
            <a:bgClr>
              <a:srgbClr val="FFFFFF"/>
            </a:bgClr>
          </a:pattFill>
          <a:ln w="25400">
            <a:solidFill>
              <a:srgbClr val="FF6600"/>
            </a:solidFill>
          </a:ln>
        </p:spPr>
      </p:pic>
      <p:sp>
        <p:nvSpPr>
          <p:cNvPr id="31751" name="Line 7"/>
          <p:cNvSpPr>
            <a:spLocks noChangeShapeType="1"/>
          </p:cNvSpPr>
          <p:nvPr/>
        </p:nvSpPr>
        <p:spPr bwMode="auto">
          <a:xfrm>
            <a:off x="3652838" y="2925763"/>
            <a:ext cx="1981200" cy="0"/>
          </a:xfrm>
          <a:prstGeom prst="line">
            <a:avLst/>
          </a:prstGeom>
          <a:noFill/>
          <a:ln w="25400">
            <a:solidFill>
              <a:srgbClr val="6699FF"/>
            </a:solidFill>
            <a:round/>
          </a:ln>
        </p:spPr>
        <p:txBody>
          <a:bodyPr/>
          <a:lstStyle/>
          <a:p>
            <a:endParaRPr lang="en-US"/>
          </a:p>
        </p:txBody>
      </p:sp>
      <p:sp>
        <p:nvSpPr>
          <p:cNvPr id="31752" name="Text Box 8"/>
          <p:cNvSpPr txBox="1">
            <a:spLocks noChangeArrowheads="1"/>
          </p:cNvSpPr>
          <p:nvPr/>
        </p:nvSpPr>
        <p:spPr bwMode="auto">
          <a:xfrm>
            <a:off x="4038600" y="2559050"/>
            <a:ext cx="1371600" cy="366713"/>
          </a:xfrm>
          <a:prstGeom prst="rect">
            <a:avLst/>
          </a:prstGeom>
          <a:noFill/>
          <a:ln w="9525">
            <a:noFill/>
            <a:miter lim="800000"/>
          </a:ln>
        </p:spPr>
        <p:txBody>
          <a:bodyPr>
            <a:spAutoFit/>
          </a:bodyPr>
          <a:lstStyle/>
          <a:p>
            <a:pPr algn="ctr">
              <a:spcBef>
                <a:spcPct val="50000"/>
              </a:spcBef>
            </a:pPr>
            <a:r>
              <a:rPr lang="en-US" b="1">
                <a:solidFill>
                  <a:srgbClr val="FF0000"/>
                </a:solidFill>
              </a:rPr>
              <a:t>Evaluation</a:t>
            </a:r>
          </a:p>
        </p:txBody>
      </p:sp>
      <p:sp>
        <p:nvSpPr>
          <p:cNvPr id="31753" name="Line 9"/>
          <p:cNvSpPr>
            <a:spLocks noChangeShapeType="1"/>
          </p:cNvSpPr>
          <p:nvPr/>
        </p:nvSpPr>
        <p:spPr bwMode="auto">
          <a:xfrm flipH="1">
            <a:off x="4643438" y="2957513"/>
            <a:ext cx="0" cy="1295400"/>
          </a:xfrm>
          <a:prstGeom prst="line">
            <a:avLst/>
          </a:prstGeom>
          <a:noFill/>
          <a:ln w="25400">
            <a:solidFill>
              <a:schemeClr val="hlink"/>
            </a:solidFill>
            <a:round/>
          </a:ln>
        </p:spPr>
        <p:txBody>
          <a:bodyPr/>
          <a:lstStyle/>
          <a:p>
            <a:endParaRPr lang="en-US"/>
          </a:p>
        </p:txBody>
      </p:sp>
      <p:sp>
        <p:nvSpPr>
          <p:cNvPr id="31754" name="Line 10"/>
          <p:cNvSpPr>
            <a:spLocks noChangeShapeType="1"/>
          </p:cNvSpPr>
          <p:nvPr/>
        </p:nvSpPr>
        <p:spPr bwMode="auto">
          <a:xfrm>
            <a:off x="2895600" y="4297363"/>
            <a:ext cx="3581400" cy="0"/>
          </a:xfrm>
          <a:prstGeom prst="line">
            <a:avLst/>
          </a:prstGeom>
          <a:noFill/>
          <a:ln w="25400">
            <a:solidFill>
              <a:srgbClr val="FF0066"/>
            </a:solidFill>
            <a:round/>
          </a:ln>
        </p:spPr>
        <p:txBody>
          <a:bodyPr/>
          <a:lstStyle/>
          <a:p>
            <a:endParaRPr lang="en-US"/>
          </a:p>
        </p:txBody>
      </p:sp>
      <p:sp>
        <p:nvSpPr>
          <p:cNvPr id="31755" name="Line 11"/>
          <p:cNvSpPr>
            <a:spLocks noChangeShapeType="1"/>
          </p:cNvSpPr>
          <p:nvPr/>
        </p:nvSpPr>
        <p:spPr bwMode="auto">
          <a:xfrm>
            <a:off x="3619500" y="4252913"/>
            <a:ext cx="0" cy="1752600"/>
          </a:xfrm>
          <a:prstGeom prst="line">
            <a:avLst/>
          </a:prstGeom>
          <a:noFill/>
          <a:ln w="31750">
            <a:solidFill>
              <a:srgbClr val="99CC00"/>
            </a:solidFill>
            <a:round/>
          </a:ln>
        </p:spPr>
        <p:txBody>
          <a:bodyPr/>
          <a:lstStyle/>
          <a:p>
            <a:endParaRPr lang="en-US"/>
          </a:p>
        </p:txBody>
      </p:sp>
      <p:sp>
        <p:nvSpPr>
          <p:cNvPr id="31756" name="Line 12"/>
          <p:cNvSpPr>
            <a:spLocks noChangeShapeType="1"/>
          </p:cNvSpPr>
          <p:nvPr/>
        </p:nvSpPr>
        <p:spPr bwMode="auto">
          <a:xfrm>
            <a:off x="5981700" y="4252913"/>
            <a:ext cx="0" cy="1752600"/>
          </a:xfrm>
          <a:prstGeom prst="line">
            <a:avLst/>
          </a:prstGeom>
          <a:noFill/>
          <a:ln w="25400">
            <a:solidFill>
              <a:srgbClr val="000080"/>
            </a:solidFill>
            <a:round/>
          </a:ln>
        </p:spPr>
        <p:txBody>
          <a:bodyPr/>
          <a:lstStyle/>
          <a:p>
            <a:endParaRPr lang="en-US"/>
          </a:p>
        </p:txBody>
      </p:sp>
      <p:sp>
        <p:nvSpPr>
          <p:cNvPr id="26634" name="Text Box 13"/>
          <p:cNvSpPr txBox="1">
            <a:spLocks noChangeArrowheads="1"/>
          </p:cNvSpPr>
          <p:nvPr/>
        </p:nvSpPr>
        <p:spPr bwMode="auto">
          <a:xfrm>
            <a:off x="3695700" y="3930650"/>
            <a:ext cx="1371600" cy="366713"/>
          </a:xfrm>
          <a:prstGeom prst="rect">
            <a:avLst/>
          </a:prstGeom>
          <a:noFill/>
          <a:ln w="9525">
            <a:noFill/>
            <a:miter lim="800000"/>
          </a:ln>
        </p:spPr>
        <p:txBody>
          <a:bodyPr>
            <a:spAutoFit/>
          </a:bodyPr>
          <a:lstStyle/>
          <a:p>
            <a:pPr>
              <a:spcBef>
                <a:spcPct val="50000"/>
              </a:spcBef>
            </a:pPr>
            <a:endParaRPr lang="en-US"/>
          </a:p>
        </p:txBody>
      </p:sp>
      <p:sp>
        <p:nvSpPr>
          <p:cNvPr id="31758" name="Text Box 14"/>
          <p:cNvSpPr txBox="1">
            <a:spLocks noChangeArrowheads="1"/>
          </p:cNvSpPr>
          <p:nvPr/>
        </p:nvSpPr>
        <p:spPr bwMode="auto">
          <a:xfrm>
            <a:off x="3238500" y="3671888"/>
            <a:ext cx="1295400" cy="366712"/>
          </a:xfrm>
          <a:prstGeom prst="rect">
            <a:avLst/>
          </a:prstGeom>
          <a:noFill/>
          <a:ln w="9525">
            <a:noFill/>
            <a:miter lim="800000"/>
          </a:ln>
        </p:spPr>
        <p:txBody>
          <a:bodyPr>
            <a:spAutoFit/>
          </a:bodyPr>
          <a:lstStyle/>
          <a:p>
            <a:pPr>
              <a:spcBef>
                <a:spcPct val="50000"/>
              </a:spcBef>
            </a:pPr>
            <a:r>
              <a:rPr lang="en-US" b="1">
                <a:solidFill>
                  <a:srgbClr val="FF0000"/>
                </a:solidFill>
              </a:rPr>
              <a:t>Analysis</a:t>
            </a:r>
          </a:p>
        </p:txBody>
      </p:sp>
      <p:sp>
        <p:nvSpPr>
          <p:cNvPr id="26636" name="Text Box 15"/>
          <p:cNvSpPr txBox="1">
            <a:spLocks noChangeArrowheads="1"/>
          </p:cNvSpPr>
          <p:nvPr/>
        </p:nvSpPr>
        <p:spPr bwMode="auto">
          <a:xfrm>
            <a:off x="5334000" y="4114800"/>
            <a:ext cx="1447800" cy="366713"/>
          </a:xfrm>
          <a:prstGeom prst="rect">
            <a:avLst/>
          </a:prstGeom>
          <a:noFill/>
          <a:ln w="9525">
            <a:noFill/>
            <a:miter lim="800000"/>
          </a:ln>
        </p:spPr>
        <p:txBody>
          <a:bodyPr>
            <a:spAutoFit/>
          </a:bodyPr>
          <a:lstStyle/>
          <a:p>
            <a:pPr>
              <a:spcBef>
                <a:spcPct val="50000"/>
              </a:spcBef>
            </a:pPr>
            <a:endParaRPr lang="en-US"/>
          </a:p>
        </p:txBody>
      </p:sp>
      <p:sp>
        <p:nvSpPr>
          <p:cNvPr id="31760" name="Text Box 16"/>
          <p:cNvSpPr txBox="1">
            <a:spLocks noChangeArrowheads="1"/>
          </p:cNvSpPr>
          <p:nvPr/>
        </p:nvSpPr>
        <p:spPr bwMode="auto">
          <a:xfrm>
            <a:off x="4686300" y="3671888"/>
            <a:ext cx="1295400" cy="366712"/>
          </a:xfrm>
          <a:prstGeom prst="rect">
            <a:avLst/>
          </a:prstGeom>
          <a:noFill/>
          <a:ln w="9525">
            <a:noFill/>
            <a:miter lim="800000"/>
          </a:ln>
        </p:spPr>
        <p:txBody>
          <a:bodyPr>
            <a:spAutoFit/>
          </a:bodyPr>
          <a:lstStyle/>
          <a:p>
            <a:pPr>
              <a:spcBef>
                <a:spcPct val="50000"/>
              </a:spcBef>
            </a:pPr>
            <a:r>
              <a:rPr lang="en-US" b="1">
                <a:solidFill>
                  <a:srgbClr val="FF0000"/>
                </a:solidFill>
              </a:rPr>
              <a:t>Synthesis</a:t>
            </a:r>
          </a:p>
        </p:txBody>
      </p:sp>
      <p:sp>
        <p:nvSpPr>
          <p:cNvPr id="31761" name="Text Box 17"/>
          <p:cNvSpPr txBox="1">
            <a:spLocks noChangeArrowheads="1"/>
          </p:cNvSpPr>
          <p:nvPr/>
        </p:nvSpPr>
        <p:spPr bwMode="auto">
          <a:xfrm>
            <a:off x="2171700" y="5357813"/>
            <a:ext cx="1447800" cy="366712"/>
          </a:xfrm>
          <a:prstGeom prst="rect">
            <a:avLst/>
          </a:prstGeom>
          <a:noFill/>
          <a:ln w="9525">
            <a:noFill/>
            <a:miter lim="800000"/>
          </a:ln>
        </p:spPr>
        <p:txBody>
          <a:bodyPr>
            <a:spAutoFit/>
          </a:bodyPr>
          <a:lstStyle/>
          <a:p>
            <a:pPr algn="ctr">
              <a:spcBef>
                <a:spcPct val="50000"/>
              </a:spcBef>
            </a:pPr>
            <a:r>
              <a:rPr lang="en-US" b="1">
                <a:solidFill>
                  <a:srgbClr val="FF0000"/>
                </a:solidFill>
              </a:rPr>
              <a:t>Knowledge</a:t>
            </a:r>
          </a:p>
        </p:txBody>
      </p:sp>
      <p:sp>
        <p:nvSpPr>
          <p:cNvPr id="31762" name="Text Box 18"/>
          <p:cNvSpPr txBox="1">
            <a:spLocks noChangeArrowheads="1"/>
          </p:cNvSpPr>
          <p:nvPr/>
        </p:nvSpPr>
        <p:spPr bwMode="auto">
          <a:xfrm>
            <a:off x="3695700" y="5357813"/>
            <a:ext cx="1981200" cy="366712"/>
          </a:xfrm>
          <a:prstGeom prst="rect">
            <a:avLst/>
          </a:prstGeom>
          <a:noFill/>
          <a:ln w="9525">
            <a:noFill/>
            <a:miter lim="800000"/>
          </a:ln>
        </p:spPr>
        <p:txBody>
          <a:bodyPr>
            <a:spAutoFit/>
          </a:bodyPr>
          <a:lstStyle/>
          <a:p>
            <a:pPr algn="ctr">
              <a:spcBef>
                <a:spcPct val="50000"/>
              </a:spcBef>
            </a:pPr>
            <a:r>
              <a:rPr lang="en-US" b="1">
                <a:solidFill>
                  <a:srgbClr val="FF0000"/>
                </a:solidFill>
              </a:rPr>
              <a:t>Comprehension</a:t>
            </a:r>
          </a:p>
        </p:txBody>
      </p:sp>
      <p:sp>
        <p:nvSpPr>
          <p:cNvPr id="31763" name="Text Box 19"/>
          <p:cNvSpPr txBox="1">
            <a:spLocks noChangeArrowheads="1"/>
          </p:cNvSpPr>
          <p:nvPr/>
        </p:nvSpPr>
        <p:spPr bwMode="auto">
          <a:xfrm>
            <a:off x="5824538" y="5357813"/>
            <a:ext cx="1752600" cy="366712"/>
          </a:xfrm>
          <a:prstGeom prst="rect">
            <a:avLst/>
          </a:prstGeom>
          <a:noFill/>
          <a:ln w="9525">
            <a:noFill/>
            <a:miter lim="800000"/>
          </a:ln>
        </p:spPr>
        <p:txBody>
          <a:bodyPr>
            <a:spAutoFit/>
          </a:bodyPr>
          <a:lstStyle/>
          <a:p>
            <a:pPr algn="ctr">
              <a:spcBef>
                <a:spcPct val="50000"/>
              </a:spcBef>
            </a:pPr>
            <a:r>
              <a:rPr lang="en-US" b="1">
                <a:solidFill>
                  <a:srgbClr val="FF0000"/>
                </a:solidFill>
              </a:rPr>
              <a:t>Application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800" decel="100000"/>
                                        <p:tgtEl>
                                          <p:spTgt spid="31749"/>
                                        </p:tgtEl>
                                      </p:cBhvr>
                                    </p:animEffect>
                                    <p:anim calcmode="lin" valueType="num">
                                      <p:cBhvr>
                                        <p:cTn id="8" dur="800" decel="100000" fill="hold"/>
                                        <p:tgtEl>
                                          <p:spTgt spid="31749"/>
                                        </p:tgtEl>
                                        <p:attrNameLst>
                                          <p:attrName>style.rotation</p:attrName>
                                        </p:attrNameLst>
                                      </p:cBhvr>
                                      <p:tavLst>
                                        <p:tav tm="0">
                                          <p:val>
                                            <p:fltVal val="-90"/>
                                          </p:val>
                                        </p:tav>
                                        <p:tav tm="100000">
                                          <p:val>
                                            <p:fltVal val="0"/>
                                          </p:val>
                                        </p:tav>
                                      </p:tavLst>
                                    </p:anim>
                                    <p:anim calcmode="lin" valueType="num">
                                      <p:cBhvr>
                                        <p:cTn id="9" dur="800" decel="100000" fill="hold"/>
                                        <p:tgtEl>
                                          <p:spTgt spid="31749"/>
                                        </p:tgtEl>
                                        <p:attrNameLst>
                                          <p:attrName>ppt_x</p:attrName>
                                        </p:attrNameLst>
                                      </p:cBhvr>
                                      <p:tavLst>
                                        <p:tav tm="0">
                                          <p:val>
                                            <p:strVal val="#ppt_x+0.4"/>
                                          </p:val>
                                        </p:tav>
                                        <p:tav tm="100000">
                                          <p:val>
                                            <p:strVal val="#ppt_x-0.05"/>
                                          </p:val>
                                        </p:tav>
                                      </p:tavLst>
                                    </p:anim>
                                    <p:anim calcmode="lin" valueType="num">
                                      <p:cBhvr>
                                        <p:cTn id="10" dur="800" decel="100000" fill="hold"/>
                                        <p:tgtEl>
                                          <p:spTgt spid="3174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nodeType="afterEffect">
                                  <p:stCondLst>
                                    <p:cond delay="500"/>
                                  </p:stCondLst>
                                  <p:childTnLst>
                                    <p:set>
                                      <p:cBhvr>
                                        <p:cTn id="15" dur="1" fill="hold">
                                          <p:stCondLst>
                                            <p:cond delay="0"/>
                                          </p:stCondLst>
                                        </p:cTn>
                                        <p:tgtEl>
                                          <p:spTgt spid="31748"/>
                                        </p:tgtEl>
                                        <p:attrNameLst>
                                          <p:attrName>style.visibility</p:attrName>
                                        </p:attrNameLst>
                                      </p:cBhvr>
                                      <p:to>
                                        <p:strVal val="visible"/>
                                      </p:to>
                                    </p:set>
                                    <p:anim calcmode="lin" valueType="num">
                                      <p:cBhvr>
                                        <p:cTn id="16" dur="1000" fill="hold"/>
                                        <p:tgtEl>
                                          <p:spTgt spid="31748"/>
                                        </p:tgtEl>
                                        <p:attrNameLst>
                                          <p:attrName>ppt_x</p:attrName>
                                        </p:attrNameLst>
                                      </p:cBhvr>
                                      <p:tavLst>
                                        <p:tav tm="0">
                                          <p:val>
                                            <p:strVal val="#ppt_x-.2"/>
                                          </p:val>
                                        </p:tav>
                                        <p:tav tm="100000">
                                          <p:val>
                                            <p:strVal val="#ppt_x"/>
                                          </p:val>
                                        </p:tav>
                                      </p:tavLst>
                                    </p:anim>
                                    <p:anim calcmode="lin" valueType="num">
                                      <p:cBhvr>
                                        <p:cTn id="17" dur="1000" fill="hold"/>
                                        <p:tgtEl>
                                          <p:spTgt spid="3174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1748"/>
                                        </p:tgtEl>
                                      </p:cBhvr>
                                    </p:animEffect>
                                  </p:childTnLst>
                                </p:cTn>
                              </p:par>
                            </p:childTnLst>
                          </p:cTn>
                        </p:par>
                        <p:par>
                          <p:cTn id="19" fill="hold">
                            <p:stCondLst>
                              <p:cond delay="2500"/>
                            </p:stCondLst>
                            <p:childTnLst>
                              <p:par>
                                <p:cTn id="20" presetID="29" presetClass="entr" presetSubtype="0" fill="hold" grpId="0" nodeType="afterEffect">
                                  <p:stCondLst>
                                    <p:cond delay="0"/>
                                  </p:stCondLst>
                                  <p:childTnLst>
                                    <p:set>
                                      <p:cBhvr>
                                        <p:cTn id="21" dur="1" fill="hold">
                                          <p:stCondLst>
                                            <p:cond delay="0"/>
                                          </p:stCondLst>
                                        </p:cTn>
                                        <p:tgtEl>
                                          <p:spTgt spid="31751"/>
                                        </p:tgtEl>
                                        <p:attrNameLst>
                                          <p:attrName>style.visibility</p:attrName>
                                        </p:attrNameLst>
                                      </p:cBhvr>
                                      <p:to>
                                        <p:strVal val="visible"/>
                                      </p:to>
                                    </p:set>
                                    <p:anim calcmode="lin" valueType="num">
                                      <p:cBhvr>
                                        <p:cTn id="22" dur="1000" fill="hold"/>
                                        <p:tgtEl>
                                          <p:spTgt spid="31751"/>
                                        </p:tgtEl>
                                        <p:attrNameLst>
                                          <p:attrName>ppt_x</p:attrName>
                                        </p:attrNameLst>
                                      </p:cBhvr>
                                      <p:tavLst>
                                        <p:tav tm="0">
                                          <p:val>
                                            <p:strVal val="#ppt_x-.2"/>
                                          </p:val>
                                        </p:tav>
                                        <p:tav tm="100000">
                                          <p:val>
                                            <p:strVal val="#ppt_x"/>
                                          </p:val>
                                        </p:tav>
                                      </p:tavLst>
                                    </p:anim>
                                    <p:anim calcmode="lin" valueType="num">
                                      <p:cBhvr>
                                        <p:cTn id="23" dur="1000" fill="hold"/>
                                        <p:tgtEl>
                                          <p:spTgt spid="3175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1751"/>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1753"/>
                                        </p:tgtEl>
                                        <p:attrNameLst>
                                          <p:attrName>style.visibility</p:attrName>
                                        </p:attrNameLst>
                                      </p:cBhvr>
                                      <p:to>
                                        <p:strVal val="visible"/>
                                      </p:to>
                                    </p:set>
                                    <p:anim calcmode="lin" valueType="num">
                                      <p:cBhvr>
                                        <p:cTn id="27" dur="1000" fill="hold"/>
                                        <p:tgtEl>
                                          <p:spTgt spid="31753"/>
                                        </p:tgtEl>
                                        <p:attrNameLst>
                                          <p:attrName>ppt_x</p:attrName>
                                        </p:attrNameLst>
                                      </p:cBhvr>
                                      <p:tavLst>
                                        <p:tav tm="0">
                                          <p:val>
                                            <p:strVal val="#ppt_x-.2"/>
                                          </p:val>
                                        </p:tav>
                                        <p:tav tm="100000">
                                          <p:val>
                                            <p:strVal val="#ppt_x"/>
                                          </p:val>
                                        </p:tav>
                                      </p:tavLst>
                                    </p:anim>
                                    <p:anim calcmode="lin" valueType="num">
                                      <p:cBhvr>
                                        <p:cTn id="28" dur="1000" fill="hold"/>
                                        <p:tgtEl>
                                          <p:spTgt spid="3175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1753"/>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31754"/>
                                        </p:tgtEl>
                                        <p:attrNameLst>
                                          <p:attrName>style.visibility</p:attrName>
                                        </p:attrNameLst>
                                      </p:cBhvr>
                                      <p:to>
                                        <p:strVal val="visible"/>
                                      </p:to>
                                    </p:set>
                                    <p:anim calcmode="lin" valueType="num">
                                      <p:cBhvr>
                                        <p:cTn id="32" dur="1000" fill="hold"/>
                                        <p:tgtEl>
                                          <p:spTgt spid="31754"/>
                                        </p:tgtEl>
                                        <p:attrNameLst>
                                          <p:attrName>ppt_x</p:attrName>
                                        </p:attrNameLst>
                                      </p:cBhvr>
                                      <p:tavLst>
                                        <p:tav tm="0">
                                          <p:val>
                                            <p:strVal val="#ppt_x-.2"/>
                                          </p:val>
                                        </p:tav>
                                        <p:tav tm="100000">
                                          <p:val>
                                            <p:strVal val="#ppt_x"/>
                                          </p:val>
                                        </p:tav>
                                      </p:tavLst>
                                    </p:anim>
                                    <p:anim calcmode="lin" valueType="num">
                                      <p:cBhvr>
                                        <p:cTn id="33" dur="1000" fill="hold"/>
                                        <p:tgtEl>
                                          <p:spTgt spid="3175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1754"/>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1756"/>
                                        </p:tgtEl>
                                        <p:attrNameLst>
                                          <p:attrName>style.visibility</p:attrName>
                                        </p:attrNameLst>
                                      </p:cBhvr>
                                      <p:to>
                                        <p:strVal val="visible"/>
                                      </p:to>
                                    </p:set>
                                    <p:anim calcmode="lin" valueType="num">
                                      <p:cBhvr>
                                        <p:cTn id="37" dur="1000" fill="hold"/>
                                        <p:tgtEl>
                                          <p:spTgt spid="31756"/>
                                        </p:tgtEl>
                                        <p:attrNameLst>
                                          <p:attrName>ppt_x</p:attrName>
                                        </p:attrNameLst>
                                      </p:cBhvr>
                                      <p:tavLst>
                                        <p:tav tm="0">
                                          <p:val>
                                            <p:strVal val="#ppt_x-.2"/>
                                          </p:val>
                                        </p:tav>
                                        <p:tav tm="100000">
                                          <p:val>
                                            <p:strVal val="#ppt_x"/>
                                          </p:val>
                                        </p:tav>
                                      </p:tavLst>
                                    </p:anim>
                                    <p:anim calcmode="lin" valueType="num">
                                      <p:cBhvr>
                                        <p:cTn id="38" dur="1000" fill="hold"/>
                                        <p:tgtEl>
                                          <p:spTgt spid="3175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1756"/>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31755"/>
                                        </p:tgtEl>
                                        <p:attrNameLst>
                                          <p:attrName>style.visibility</p:attrName>
                                        </p:attrNameLst>
                                      </p:cBhvr>
                                      <p:to>
                                        <p:strVal val="visible"/>
                                      </p:to>
                                    </p:set>
                                    <p:anim calcmode="lin" valueType="num">
                                      <p:cBhvr>
                                        <p:cTn id="42" dur="1000" fill="hold"/>
                                        <p:tgtEl>
                                          <p:spTgt spid="31755"/>
                                        </p:tgtEl>
                                        <p:attrNameLst>
                                          <p:attrName>ppt_x</p:attrName>
                                        </p:attrNameLst>
                                      </p:cBhvr>
                                      <p:tavLst>
                                        <p:tav tm="0">
                                          <p:val>
                                            <p:strVal val="#ppt_x-.2"/>
                                          </p:val>
                                        </p:tav>
                                        <p:tav tm="100000">
                                          <p:val>
                                            <p:strVal val="#ppt_x"/>
                                          </p:val>
                                        </p:tav>
                                      </p:tavLst>
                                    </p:anim>
                                    <p:anim calcmode="lin" valueType="num">
                                      <p:cBhvr>
                                        <p:cTn id="43" dur="1000" fill="hold"/>
                                        <p:tgtEl>
                                          <p:spTgt spid="3175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1755"/>
                                        </p:tgtEl>
                                      </p:cBhvr>
                                    </p:animEffect>
                                  </p:childTnLst>
                                </p:cTn>
                              </p:par>
                            </p:childTnLst>
                          </p:cTn>
                        </p:par>
                        <p:par>
                          <p:cTn id="45" fill="hold">
                            <p:stCondLst>
                              <p:cond delay="3500"/>
                            </p:stCondLst>
                            <p:childTnLst>
                              <p:par>
                                <p:cTn id="46" presetID="17" presetClass="entr" presetSubtype="10" fill="hold" grpId="0" nodeType="afterEffect">
                                  <p:stCondLst>
                                    <p:cond delay="0"/>
                                  </p:stCondLst>
                                  <p:childTnLst>
                                    <p:set>
                                      <p:cBhvr>
                                        <p:cTn id="47" dur="1" fill="hold">
                                          <p:stCondLst>
                                            <p:cond delay="0"/>
                                          </p:stCondLst>
                                        </p:cTn>
                                        <p:tgtEl>
                                          <p:spTgt spid="31752"/>
                                        </p:tgtEl>
                                        <p:attrNameLst>
                                          <p:attrName>style.visibility</p:attrName>
                                        </p:attrNameLst>
                                      </p:cBhvr>
                                      <p:to>
                                        <p:strVal val="visible"/>
                                      </p:to>
                                    </p:set>
                                    <p:anim calcmode="lin" valueType="num">
                                      <p:cBhvr>
                                        <p:cTn id="48" dur="500" fill="hold"/>
                                        <p:tgtEl>
                                          <p:spTgt spid="31752"/>
                                        </p:tgtEl>
                                        <p:attrNameLst>
                                          <p:attrName>ppt_w</p:attrName>
                                        </p:attrNameLst>
                                      </p:cBhvr>
                                      <p:tavLst>
                                        <p:tav tm="0">
                                          <p:val>
                                            <p:fltVal val="0"/>
                                          </p:val>
                                        </p:tav>
                                        <p:tav tm="100000">
                                          <p:val>
                                            <p:strVal val="#ppt_w"/>
                                          </p:val>
                                        </p:tav>
                                      </p:tavLst>
                                    </p:anim>
                                    <p:anim calcmode="lin" valueType="num">
                                      <p:cBhvr>
                                        <p:cTn id="49" dur="500" fill="hold"/>
                                        <p:tgtEl>
                                          <p:spTgt spid="31752"/>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31758"/>
                                        </p:tgtEl>
                                        <p:attrNameLst>
                                          <p:attrName>style.visibility</p:attrName>
                                        </p:attrNameLst>
                                      </p:cBhvr>
                                      <p:to>
                                        <p:strVal val="visible"/>
                                      </p:to>
                                    </p:set>
                                    <p:animEffect transition="in" filter="fade">
                                      <p:cBhvr>
                                        <p:cTn id="53" dur="1000"/>
                                        <p:tgtEl>
                                          <p:spTgt spid="31758"/>
                                        </p:tgtEl>
                                      </p:cBhvr>
                                    </p:animEffect>
                                    <p:anim calcmode="lin" valueType="num">
                                      <p:cBhvr>
                                        <p:cTn id="54" dur="1000" fill="hold"/>
                                        <p:tgtEl>
                                          <p:spTgt spid="31758"/>
                                        </p:tgtEl>
                                        <p:attrNameLst>
                                          <p:attrName>ppt_x</p:attrName>
                                        </p:attrNameLst>
                                      </p:cBhvr>
                                      <p:tavLst>
                                        <p:tav tm="0">
                                          <p:val>
                                            <p:strVal val="#ppt_x"/>
                                          </p:val>
                                        </p:tav>
                                        <p:tav tm="100000">
                                          <p:val>
                                            <p:strVal val="#ppt_x"/>
                                          </p:val>
                                        </p:tav>
                                      </p:tavLst>
                                    </p:anim>
                                    <p:anim calcmode="lin" valueType="num">
                                      <p:cBhvr>
                                        <p:cTn id="55" dur="1000" fill="hold"/>
                                        <p:tgtEl>
                                          <p:spTgt spid="31758"/>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7" presetClass="entr" presetSubtype="10" fill="hold" grpId="0" nodeType="afterEffect">
                                  <p:stCondLst>
                                    <p:cond delay="0"/>
                                  </p:stCondLst>
                                  <p:childTnLst>
                                    <p:set>
                                      <p:cBhvr>
                                        <p:cTn id="58" dur="1" fill="hold">
                                          <p:stCondLst>
                                            <p:cond delay="0"/>
                                          </p:stCondLst>
                                        </p:cTn>
                                        <p:tgtEl>
                                          <p:spTgt spid="31760"/>
                                        </p:tgtEl>
                                        <p:attrNameLst>
                                          <p:attrName>style.visibility</p:attrName>
                                        </p:attrNameLst>
                                      </p:cBhvr>
                                      <p:to>
                                        <p:strVal val="visible"/>
                                      </p:to>
                                    </p:set>
                                    <p:anim calcmode="lin" valueType="num">
                                      <p:cBhvr>
                                        <p:cTn id="59" dur="500" fill="hold"/>
                                        <p:tgtEl>
                                          <p:spTgt spid="31760"/>
                                        </p:tgtEl>
                                        <p:attrNameLst>
                                          <p:attrName>ppt_w</p:attrName>
                                        </p:attrNameLst>
                                      </p:cBhvr>
                                      <p:tavLst>
                                        <p:tav tm="0">
                                          <p:val>
                                            <p:fltVal val="0"/>
                                          </p:val>
                                        </p:tav>
                                        <p:tav tm="100000">
                                          <p:val>
                                            <p:strVal val="#ppt_w"/>
                                          </p:val>
                                        </p:tav>
                                      </p:tavLst>
                                    </p:anim>
                                    <p:anim calcmode="lin" valueType="num">
                                      <p:cBhvr>
                                        <p:cTn id="60" dur="500" fill="hold"/>
                                        <p:tgtEl>
                                          <p:spTgt spid="31760"/>
                                        </p:tgtEl>
                                        <p:attrNameLst>
                                          <p:attrName>ppt_h</p:attrName>
                                        </p:attrNameLst>
                                      </p:cBhvr>
                                      <p:tavLst>
                                        <p:tav tm="0">
                                          <p:val>
                                            <p:strVal val="#ppt_h"/>
                                          </p:val>
                                        </p:tav>
                                        <p:tav tm="100000">
                                          <p:val>
                                            <p:strVal val="#ppt_h"/>
                                          </p:val>
                                        </p:tav>
                                      </p:tavLst>
                                    </p:anim>
                                  </p:childTnLst>
                                </p:cTn>
                              </p:par>
                            </p:childTnLst>
                          </p:cTn>
                        </p:par>
                        <p:par>
                          <p:cTn id="61" fill="hold">
                            <p:stCondLst>
                              <p:cond delay="5500"/>
                            </p:stCondLst>
                            <p:childTnLst>
                              <p:par>
                                <p:cTn id="62" presetID="22" presetClass="entr" presetSubtype="4" fill="hold" grpId="0" nodeType="afterEffect">
                                  <p:stCondLst>
                                    <p:cond delay="0"/>
                                  </p:stCondLst>
                                  <p:childTnLst>
                                    <p:set>
                                      <p:cBhvr>
                                        <p:cTn id="63" dur="1" fill="hold">
                                          <p:stCondLst>
                                            <p:cond delay="0"/>
                                          </p:stCondLst>
                                        </p:cTn>
                                        <p:tgtEl>
                                          <p:spTgt spid="31761"/>
                                        </p:tgtEl>
                                        <p:attrNameLst>
                                          <p:attrName>style.visibility</p:attrName>
                                        </p:attrNameLst>
                                      </p:cBhvr>
                                      <p:to>
                                        <p:strVal val="visible"/>
                                      </p:to>
                                    </p:set>
                                    <p:animEffect transition="in" filter="wipe(down)">
                                      <p:cBhvr>
                                        <p:cTn id="64" dur="500"/>
                                        <p:tgtEl>
                                          <p:spTgt spid="31761"/>
                                        </p:tgtEl>
                                      </p:cBhvr>
                                    </p:animEffect>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31762"/>
                                        </p:tgtEl>
                                        <p:attrNameLst>
                                          <p:attrName>style.visibility</p:attrName>
                                        </p:attrNameLst>
                                      </p:cBhvr>
                                      <p:to>
                                        <p:strVal val="visible"/>
                                      </p:to>
                                    </p:set>
                                    <p:animEffect transition="in" filter="fade">
                                      <p:cBhvr>
                                        <p:cTn id="68" dur="800" decel="100000"/>
                                        <p:tgtEl>
                                          <p:spTgt spid="31762"/>
                                        </p:tgtEl>
                                      </p:cBhvr>
                                    </p:animEffect>
                                    <p:anim calcmode="lin" valueType="num">
                                      <p:cBhvr>
                                        <p:cTn id="69" dur="800" decel="100000" fill="hold"/>
                                        <p:tgtEl>
                                          <p:spTgt spid="31762"/>
                                        </p:tgtEl>
                                        <p:attrNameLst>
                                          <p:attrName>style.rotation</p:attrName>
                                        </p:attrNameLst>
                                      </p:cBhvr>
                                      <p:tavLst>
                                        <p:tav tm="0">
                                          <p:val>
                                            <p:fltVal val="-90"/>
                                          </p:val>
                                        </p:tav>
                                        <p:tav tm="100000">
                                          <p:val>
                                            <p:fltVal val="0"/>
                                          </p:val>
                                        </p:tav>
                                      </p:tavLst>
                                    </p:anim>
                                    <p:anim calcmode="lin" valueType="num">
                                      <p:cBhvr>
                                        <p:cTn id="70" dur="800" decel="100000" fill="hold"/>
                                        <p:tgtEl>
                                          <p:spTgt spid="31762"/>
                                        </p:tgtEl>
                                        <p:attrNameLst>
                                          <p:attrName>ppt_x</p:attrName>
                                        </p:attrNameLst>
                                      </p:cBhvr>
                                      <p:tavLst>
                                        <p:tav tm="0">
                                          <p:val>
                                            <p:strVal val="#ppt_x+0.4"/>
                                          </p:val>
                                        </p:tav>
                                        <p:tav tm="100000">
                                          <p:val>
                                            <p:strVal val="#ppt_x-0.05"/>
                                          </p:val>
                                        </p:tav>
                                      </p:tavLst>
                                    </p:anim>
                                    <p:anim calcmode="lin" valueType="num">
                                      <p:cBhvr>
                                        <p:cTn id="71" dur="800" decel="100000" fill="hold"/>
                                        <p:tgtEl>
                                          <p:spTgt spid="31762"/>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1762"/>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1762"/>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7" presetClass="entr" presetSubtype="0" fill="hold" grpId="0" nodeType="afterEffect">
                                  <p:stCondLst>
                                    <p:cond delay="0"/>
                                  </p:stCondLst>
                                  <p:childTnLst>
                                    <p:set>
                                      <p:cBhvr>
                                        <p:cTn id="76" dur="1" fill="hold">
                                          <p:stCondLst>
                                            <p:cond delay="0"/>
                                          </p:stCondLst>
                                        </p:cTn>
                                        <p:tgtEl>
                                          <p:spTgt spid="31763"/>
                                        </p:tgtEl>
                                        <p:attrNameLst>
                                          <p:attrName>style.visibility</p:attrName>
                                        </p:attrNameLst>
                                      </p:cBhvr>
                                      <p:to>
                                        <p:strVal val="visible"/>
                                      </p:to>
                                    </p:set>
                                    <p:animEffect transition="in" filter="fade">
                                      <p:cBhvr>
                                        <p:cTn id="77" dur="1000"/>
                                        <p:tgtEl>
                                          <p:spTgt spid="31763"/>
                                        </p:tgtEl>
                                      </p:cBhvr>
                                    </p:animEffect>
                                    <p:anim calcmode="lin" valueType="num">
                                      <p:cBhvr>
                                        <p:cTn id="78" dur="1000" fill="hold"/>
                                        <p:tgtEl>
                                          <p:spTgt spid="31763"/>
                                        </p:tgtEl>
                                        <p:attrNameLst>
                                          <p:attrName>ppt_x</p:attrName>
                                        </p:attrNameLst>
                                      </p:cBhvr>
                                      <p:tavLst>
                                        <p:tav tm="0">
                                          <p:val>
                                            <p:strVal val="#ppt_x"/>
                                          </p:val>
                                        </p:tav>
                                        <p:tav tm="100000">
                                          <p:val>
                                            <p:strVal val="#ppt_x"/>
                                          </p:val>
                                        </p:tav>
                                      </p:tavLst>
                                    </p:anim>
                                    <p:anim calcmode="lin" valueType="num">
                                      <p:cBhvr>
                                        <p:cTn id="79" dur="900" decel="100000" fill="hold"/>
                                        <p:tgtEl>
                                          <p:spTgt spid="31763"/>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17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1" grpId="0" animBg="1"/>
      <p:bldP spid="31752" grpId="0"/>
      <p:bldP spid="31753" grpId="0" animBg="1"/>
      <p:bldP spid="31754" grpId="0" animBg="1"/>
      <p:bldP spid="31755" grpId="0" animBg="1"/>
      <p:bldP spid="31756" grpId="0" animBg="1"/>
      <p:bldP spid="31758" grpId="0"/>
      <p:bldP spid="31760" grpId="0"/>
      <p:bldP spid="31761" grpId="0"/>
      <p:bldP spid="31762" grpId="0"/>
      <p:bldP spid="317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871220"/>
          </a:xfrm>
        </p:spPr>
        <p:txBody>
          <a:bodyPr/>
          <a:lstStyle/>
          <a:p>
            <a:r>
              <a:rPr lang="en-US" dirty="0"/>
              <a:t> Revised Blooms Taxonomy</a:t>
            </a:r>
          </a:p>
        </p:txBody>
      </p:sp>
      <p:pic>
        <p:nvPicPr>
          <p:cNvPr id="4" name="Content Placeholder 3" descr="2.jpg"/>
          <p:cNvPicPr>
            <a:picLocks noGrp="1" noChangeAspect="1"/>
          </p:cNvPicPr>
          <p:nvPr>
            <p:ph idx="1"/>
          </p:nvPr>
        </p:nvPicPr>
        <p:blipFill>
          <a:blip r:embed="rId2"/>
          <a:stretch>
            <a:fillRect/>
          </a:stretch>
        </p:blipFill>
        <p:spPr>
          <a:xfrm>
            <a:off x="914400" y="1654810"/>
            <a:ext cx="7315200" cy="482473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Change Terms </a:t>
            </a:r>
          </a:p>
        </p:txBody>
      </p:sp>
      <p:sp>
        <p:nvSpPr>
          <p:cNvPr id="3" name="Content Placeholder 2"/>
          <p:cNvSpPr>
            <a:spLocks noGrp="1"/>
          </p:cNvSpPr>
          <p:nvPr>
            <p:ph idx="1"/>
          </p:nvPr>
        </p:nvSpPr>
        <p:spPr>
          <a:xfrm>
            <a:off x="457200" y="1143000"/>
            <a:ext cx="8534400" cy="4983163"/>
          </a:xfrm>
        </p:spPr>
        <p:txBody>
          <a:bodyPr>
            <a:normAutofit lnSpcReduction="10000"/>
          </a:bodyPr>
          <a:lstStyle/>
          <a:p>
            <a:r>
              <a:rPr lang="en-US" dirty="0">
                <a:solidFill>
                  <a:srgbClr val="00B050"/>
                </a:solidFill>
              </a:rPr>
              <a:t>Nouns are converted to active process verbs</a:t>
            </a:r>
          </a:p>
          <a:p>
            <a:pPr lvl="1"/>
            <a:r>
              <a:rPr lang="en-US" dirty="0">
                <a:solidFill>
                  <a:srgbClr val="0070C0"/>
                </a:solidFill>
              </a:rPr>
              <a:t>Learning is an active process</a:t>
            </a:r>
          </a:p>
          <a:p>
            <a:r>
              <a:rPr lang="en-US" dirty="0">
                <a:solidFill>
                  <a:srgbClr val="00B050"/>
                </a:solidFill>
              </a:rPr>
              <a:t>Names of </a:t>
            </a:r>
            <a:r>
              <a:rPr lang="en-US" dirty="0">
                <a:solidFill>
                  <a:srgbClr val="FF0000"/>
                </a:solidFill>
              </a:rPr>
              <a:t>Knowledge</a:t>
            </a:r>
            <a:r>
              <a:rPr lang="en-US" dirty="0">
                <a:solidFill>
                  <a:srgbClr val="00B050"/>
                </a:solidFill>
              </a:rPr>
              <a:t>, </a:t>
            </a:r>
            <a:r>
              <a:rPr lang="en-US" dirty="0">
                <a:solidFill>
                  <a:srgbClr val="FF0000"/>
                </a:solidFill>
              </a:rPr>
              <a:t>Comprehension</a:t>
            </a:r>
            <a:r>
              <a:rPr lang="en-US" dirty="0">
                <a:solidFill>
                  <a:srgbClr val="00B050"/>
                </a:solidFill>
              </a:rPr>
              <a:t> and </a:t>
            </a:r>
            <a:r>
              <a:rPr lang="en-US" dirty="0">
                <a:solidFill>
                  <a:srgbClr val="FF0000"/>
                </a:solidFill>
              </a:rPr>
              <a:t>Synthesis</a:t>
            </a:r>
            <a:r>
              <a:rPr lang="en-US" dirty="0">
                <a:solidFill>
                  <a:srgbClr val="00B050"/>
                </a:solidFill>
              </a:rPr>
              <a:t> are changed</a:t>
            </a:r>
          </a:p>
          <a:p>
            <a:pPr lvl="1"/>
            <a:r>
              <a:rPr lang="en-US" dirty="0">
                <a:solidFill>
                  <a:srgbClr val="FF0000"/>
                </a:solidFill>
              </a:rPr>
              <a:t>Knowledge</a:t>
            </a:r>
            <a:r>
              <a:rPr lang="en-US" dirty="0">
                <a:solidFill>
                  <a:srgbClr val="0070C0"/>
                </a:solidFill>
              </a:rPr>
              <a:t> is an outcome or product of thinking not a form of thinking per se</a:t>
            </a:r>
          </a:p>
          <a:p>
            <a:pPr lvl="1"/>
            <a:r>
              <a:rPr lang="en-US" dirty="0">
                <a:solidFill>
                  <a:srgbClr val="FF0000"/>
                </a:solidFill>
              </a:rPr>
              <a:t>Understand</a:t>
            </a:r>
            <a:r>
              <a:rPr lang="en-US" dirty="0">
                <a:solidFill>
                  <a:srgbClr val="0070C0"/>
                </a:solidFill>
              </a:rPr>
              <a:t> and </a:t>
            </a:r>
            <a:r>
              <a:rPr lang="en-US" dirty="0">
                <a:solidFill>
                  <a:srgbClr val="FF0000"/>
                </a:solidFill>
              </a:rPr>
              <a:t>Create</a:t>
            </a:r>
            <a:r>
              <a:rPr lang="en-US" dirty="0">
                <a:solidFill>
                  <a:srgbClr val="0070C0"/>
                </a:solidFill>
              </a:rPr>
              <a:t> is used to better reflect the nature of thinking</a:t>
            </a:r>
          </a:p>
          <a:p>
            <a:r>
              <a:rPr lang="en-US" dirty="0">
                <a:solidFill>
                  <a:srgbClr val="00B050"/>
                </a:solidFill>
              </a:rPr>
              <a:t>Two dimensional model : </a:t>
            </a:r>
            <a:r>
              <a:rPr lang="en-US" dirty="0">
                <a:solidFill>
                  <a:srgbClr val="FF0000"/>
                </a:solidFill>
              </a:rPr>
              <a:t>Knowledge dimension and cognitive processes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vonnie.lewis\Desktop\Blooms-Lots-and-Hots-1rziprj[1].jpg"/>
          <p:cNvPicPr>
            <a:picLocks noChangeAspect="1" noChangeArrowheads="1"/>
          </p:cNvPicPr>
          <p:nvPr/>
        </p:nvPicPr>
        <p:blipFill>
          <a:blip r:embed="rId2"/>
          <a:srcRect/>
          <a:stretch>
            <a:fillRect/>
          </a:stretch>
        </p:blipFill>
        <p:spPr bwMode="auto">
          <a:xfrm>
            <a:off x="0" y="76200"/>
            <a:ext cx="9067800" cy="6705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diagram</a:t>
            </a:r>
          </a:p>
        </p:txBody>
      </p:sp>
      <p:pic>
        <p:nvPicPr>
          <p:cNvPr id="6" name="Content Placeholder 5" descr="4.jpg"/>
          <p:cNvPicPr>
            <a:picLocks noGrp="1" noChangeAspect="1"/>
          </p:cNvPicPr>
          <p:nvPr>
            <p:ph idx="1"/>
          </p:nvPr>
        </p:nvPicPr>
        <p:blipFill>
          <a:blip r:embed="rId2"/>
          <a:stretch>
            <a:fillRect/>
          </a:stretch>
        </p:blipFill>
        <p:spPr>
          <a:xfrm>
            <a:off x="762000" y="1600200"/>
            <a:ext cx="7315200" cy="486493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Users\vonnie.lewis\Desktop\gal.jpg"/>
          <p:cNvPicPr>
            <a:picLocks noChangeAspect="1" noChangeArrowheads="1"/>
          </p:cNvPicPr>
          <p:nvPr/>
        </p:nvPicPr>
        <p:blipFill>
          <a:blip r:embed="rId2"/>
          <a:srcRect l="24275" t="12524" b="43738"/>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609600"/>
            <a:ext cx="8229600" cy="1905000"/>
          </a:xfrm>
        </p:spPr>
        <p:txBody>
          <a:bodyPr>
            <a:normAutofit fontScale="90000"/>
          </a:bodyPr>
          <a:lstStyle/>
          <a:p>
            <a:pPr eaLnBrk="1" hangingPunct="1"/>
            <a:r>
              <a:rPr lang="en-AU" sz="4800">
                <a:solidFill>
                  <a:srgbClr val="800000"/>
                </a:solidFill>
              </a:rPr>
              <a:t/>
            </a:r>
            <a:br>
              <a:rPr lang="en-AU" sz="4800">
                <a:solidFill>
                  <a:srgbClr val="800000"/>
                </a:solidFill>
              </a:rPr>
            </a:br>
            <a:r>
              <a:rPr lang="en-AU" sz="4800" b="1">
                <a:solidFill>
                  <a:srgbClr val="800000"/>
                </a:solidFill>
              </a:rPr>
              <a:t>Remembering</a:t>
            </a:r>
            <a:r>
              <a:rPr lang="en-AU" sz="4800">
                <a:solidFill>
                  <a:srgbClr val="800000"/>
                </a:solidFill>
              </a:rPr>
              <a:t/>
            </a:r>
            <a:br>
              <a:rPr lang="en-AU" sz="4800">
                <a:solidFill>
                  <a:srgbClr val="800000"/>
                </a:solidFill>
              </a:rPr>
            </a:br>
            <a:r>
              <a:rPr lang="en-US" sz="3200"/>
              <a:t>The learner is able to recall, restate and remember learned information</a:t>
            </a:r>
            <a:r>
              <a:rPr lang="en-AU"/>
              <a:t/>
            </a:r>
            <a:br>
              <a:rPr lang="en-AU"/>
            </a:br>
            <a:r>
              <a:rPr lang="en-AU" sz="4000">
                <a:solidFill>
                  <a:srgbClr val="800000"/>
                </a:solidFill>
              </a:rPr>
              <a:t/>
            </a:r>
            <a:br>
              <a:rPr lang="en-AU" sz="4000">
                <a:solidFill>
                  <a:srgbClr val="800000"/>
                </a:solidFill>
              </a:rPr>
            </a:br>
            <a:endParaRPr lang="en-AU" sz="4000">
              <a:solidFill>
                <a:srgbClr val="800000"/>
              </a:solidFill>
            </a:endParaRPr>
          </a:p>
        </p:txBody>
      </p:sp>
      <p:sp>
        <p:nvSpPr>
          <p:cNvPr id="15363" name="Rectangle 3"/>
          <p:cNvSpPr>
            <a:spLocks noGrp="1" noChangeArrowheads="1"/>
          </p:cNvSpPr>
          <p:nvPr>
            <p:ph sz="half" idx="1"/>
          </p:nvPr>
        </p:nvSpPr>
        <p:spPr>
          <a:xfrm>
            <a:off x="457200" y="2438400"/>
            <a:ext cx="4038600" cy="2438400"/>
          </a:xfrm>
        </p:spPr>
        <p:txBody>
          <a:bodyPr>
            <a:normAutofit fontScale="77500" lnSpcReduction="20000"/>
          </a:bodyPr>
          <a:lstStyle/>
          <a:p>
            <a:pPr lvl="1" eaLnBrk="1" hangingPunct="1"/>
            <a:r>
              <a:rPr lang="en-AU" sz="3200"/>
              <a:t>Describing</a:t>
            </a:r>
          </a:p>
          <a:p>
            <a:pPr lvl="1" eaLnBrk="1" hangingPunct="1"/>
            <a:r>
              <a:rPr lang="en-AU" sz="3200"/>
              <a:t>Finding</a:t>
            </a:r>
          </a:p>
          <a:p>
            <a:pPr lvl="1" eaLnBrk="1" hangingPunct="1"/>
            <a:r>
              <a:rPr lang="en-AU" sz="3200"/>
              <a:t>Identifying</a:t>
            </a:r>
          </a:p>
          <a:p>
            <a:pPr lvl="1" eaLnBrk="1" hangingPunct="1"/>
            <a:r>
              <a:rPr lang="en-AU" sz="3200"/>
              <a:t>Listing</a:t>
            </a:r>
          </a:p>
          <a:p>
            <a:pPr lvl="1" eaLnBrk="1" hangingPunct="1"/>
            <a:endParaRPr lang="en-AU" sz="3200"/>
          </a:p>
          <a:p>
            <a:pPr eaLnBrk="1" hangingPunct="1">
              <a:buFontTx/>
              <a:buNone/>
            </a:pPr>
            <a:r>
              <a:rPr lang="en-AU" sz="3200"/>
              <a:t>   </a:t>
            </a:r>
          </a:p>
        </p:txBody>
      </p:sp>
      <p:sp>
        <p:nvSpPr>
          <p:cNvPr id="15364" name="Rectangle 5"/>
          <p:cNvSpPr>
            <a:spLocks noGrp="1" noChangeArrowheads="1"/>
          </p:cNvSpPr>
          <p:nvPr>
            <p:ph sz="half" idx="2"/>
          </p:nvPr>
        </p:nvSpPr>
        <p:spPr>
          <a:xfrm>
            <a:off x="4648200" y="2438400"/>
            <a:ext cx="4038600" cy="2438400"/>
          </a:xfrm>
        </p:spPr>
        <p:txBody>
          <a:bodyPr/>
          <a:lstStyle/>
          <a:p>
            <a:pPr lvl="1" eaLnBrk="1" hangingPunct="1"/>
            <a:r>
              <a:rPr lang="en-AU" sz="3200"/>
              <a:t>Retrieving</a:t>
            </a:r>
          </a:p>
          <a:p>
            <a:pPr lvl="1" eaLnBrk="1" hangingPunct="1"/>
            <a:r>
              <a:rPr lang="en-AU" sz="3200"/>
              <a:t>Naming</a:t>
            </a:r>
          </a:p>
          <a:p>
            <a:pPr lvl="1" eaLnBrk="1" hangingPunct="1"/>
            <a:r>
              <a:rPr lang="en-AU" sz="3200"/>
              <a:t>Locating</a:t>
            </a:r>
          </a:p>
          <a:p>
            <a:pPr lvl="1" eaLnBrk="1" hangingPunct="1"/>
            <a:r>
              <a:rPr lang="en-AU" sz="3200"/>
              <a:t>Recognizing</a:t>
            </a:r>
          </a:p>
          <a:p>
            <a:pPr eaLnBrk="1" hangingPunct="1"/>
            <a:endParaRPr lang="en-US" sz="3200"/>
          </a:p>
        </p:txBody>
      </p:sp>
      <p:sp>
        <p:nvSpPr>
          <p:cNvPr id="15365" name="Text Box 6"/>
          <p:cNvSpPr txBox="1">
            <a:spLocks noChangeArrowheads="1"/>
          </p:cNvSpPr>
          <p:nvPr/>
        </p:nvSpPr>
        <p:spPr bwMode="auto">
          <a:xfrm>
            <a:off x="990600" y="5211763"/>
            <a:ext cx="6781800" cy="579437"/>
          </a:xfrm>
          <a:prstGeom prst="rect">
            <a:avLst/>
          </a:prstGeom>
          <a:noFill/>
          <a:ln w="9525">
            <a:noFill/>
            <a:miter lim="800000"/>
          </a:ln>
        </p:spPr>
        <p:txBody>
          <a:bodyPr>
            <a:spAutoFit/>
          </a:bodyPr>
          <a:lstStyle/>
          <a:p>
            <a:pPr>
              <a:spcBef>
                <a:spcPct val="20000"/>
              </a:spcBef>
            </a:pPr>
            <a:r>
              <a:rPr lang="en-AU" sz="3200" i="1"/>
              <a:t> Can students recall information?</a:t>
            </a:r>
            <a:endParaRPr lang="en-US" sz="3200" i="1"/>
          </a:p>
        </p:txBody>
      </p:sp>
      <p:pic>
        <p:nvPicPr>
          <p:cNvPr id="15366" name="Picture 8" descr="MCj04349290000[1]"/>
          <p:cNvPicPr>
            <a:picLocks noChangeAspect="1" noChangeArrowheads="1"/>
          </p:cNvPicPr>
          <p:nvPr/>
        </p:nvPicPr>
        <p:blipFill>
          <a:blip r:embed="rId3"/>
          <a:srcRect/>
          <a:stretch>
            <a:fillRect/>
          </a:stretch>
        </p:blipFill>
        <p:spPr bwMode="auto">
          <a:xfrm>
            <a:off x="3352800" y="2895600"/>
            <a:ext cx="1676400" cy="16764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a:xfrm>
            <a:off x="457200" y="457200"/>
            <a:ext cx="8229600" cy="685800"/>
          </a:xfrm>
        </p:spPr>
        <p:txBody>
          <a:bodyPr>
            <a:normAutofit fontScale="90000"/>
          </a:bodyPr>
          <a:lstStyle/>
          <a:p>
            <a:r>
              <a:rPr lang="en-US" sz="3600" dirty="0">
                <a:solidFill>
                  <a:srgbClr val="C00000"/>
                </a:solidFill>
              </a:rPr>
              <a:t> </a:t>
            </a:r>
            <a:r>
              <a:rPr lang="en-US" sz="4000" dirty="0">
                <a:solidFill>
                  <a:srgbClr val="C00000"/>
                </a:solidFill>
              </a:rPr>
              <a:t>Session  Outcomes</a:t>
            </a:r>
          </a:p>
        </p:txBody>
      </p:sp>
      <p:sp>
        <p:nvSpPr>
          <p:cNvPr id="97283" name="Rectangle 3"/>
          <p:cNvSpPr>
            <a:spLocks noGrp="1"/>
          </p:cNvSpPr>
          <p:nvPr>
            <p:ph type="body" idx="4294967295"/>
          </p:nvPr>
        </p:nvSpPr>
        <p:spPr>
          <a:xfrm>
            <a:off x="228600" y="1143000"/>
            <a:ext cx="8763000" cy="5181600"/>
          </a:xfrm>
        </p:spPr>
        <p:txBody>
          <a:bodyPr>
            <a:normAutofit lnSpcReduction="10000"/>
          </a:bodyPr>
          <a:lstStyle/>
          <a:p>
            <a:pPr marL="400050" lvl="1">
              <a:lnSpc>
                <a:spcPct val="95000"/>
              </a:lnSpc>
              <a:spcBef>
                <a:spcPct val="0"/>
              </a:spcBef>
              <a:buClr>
                <a:srgbClr val="000000"/>
              </a:buClr>
              <a:buNone/>
            </a:pPr>
            <a:r>
              <a:rPr lang="en-US" sz="2000" dirty="0">
                <a:solidFill>
                  <a:srgbClr val="00B050"/>
                </a:solidFill>
              </a:rPr>
              <a:t>After the successful  completion of the session, Participants will be able to:</a:t>
            </a:r>
          </a:p>
          <a:p>
            <a:pPr marL="400050" lvl="1">
              <a:lnSpc>
                <a:spcPct val="95000"/>
              </a:lnSpc>
              <a:spcBef>
                <a:spcPct val="0"/>
              </a:spcBef>
              <a:buClr>
                <a:srgbClr val="000000"/>
              </a:buClr>
              <a:buNone/>
            </a:pPr>
            <a:endParaRPr lang="en-US" sz="2000" dirty="0">
              <a:solidFill>
                <a:srgbClr val="00B050"/>
              </a:solidFill>
            </a:endParaRPr>
          </a:p>
          <a:p>
            <a:pPr marL="114300" lvl="1" indent="0">
              <a:lnSpc>
                <a:spcPct val="95000"/>
              </a:lnSpc>
              <a:spcBef>
                <a:spcPct val="0"/>
              </a:spcBef>
              <a:buClr>
                <a:srgbClr val="000000"/>
              </a:buClr>
              <a:buFont typeface="Courier New" pitchFamily="49" charset="0"/>
              <a:buChar char="o"/>
            </a:pPr>
            <a:r>
              <a:rPr lang="en-US" dirty="0">
                <a:solidFill>
                  <a:srgbClr val="002060"/>
                </a:solidFill>
              </a:rPr>
              <a:t>     </a:t>
            </a:r>
            <a:r>
              <a:rPr lang="en-US" dirty="0">
                <a:solidFill>
                  <a:schemeClr val="accent6">
                    <a:lumMod val="75000"/>
                  </a:schemeClr>
                </a:solidFill>
              </a:rPr>
              <a:t>Appreciate</a:t>
            </a:r>
            <a:r>
              <a:rPr lang="en-US" dirty="0">
                <a:solidFill>
                  <a:srgbClr val="002060"/>
                </a:solidFill>
              </a:rPr>
              <a:t> the role of Blooms Taxonomy in assessment </a:t>
            </a:r>
          </a:p>
          <a:p>
            <a:pPr marL="114300" lvl="1" indent="0">
              <a:lnSpc>
                <a:spcPct val="95000"/>
              </a:lnSpc>
              <a:spcBef>
                <a:spcPct val="0"/>
              </a:spcBef>
              <a:buClr>
                <a:srgbClr val="000000"/>
              </a:buClr>
              <a:buFont typeface="Courier New" pitchFamily="49" charset="0"/>
              <a:buChar char="o"/>
            </a:pPr>
            <a:r>
              <a:rPr lang="en-US" dirty="0">
                <a:solidFill>
                  <a:srgbClr val="002060"/>
                </a:solidFill>
              </a:rPr>
              <a:t>     </a:t>
            </a:r>
            <a:r>
              <a:rPr lang="en-US" dirty="0">
                <a:solidFill>
                  <a:schemeClr val="accent6">
                    <a:lumMod val="75000"/>
                  </a:schemeClr>
                </a:solidFill>
              </a:rPr>
              <a:t>Explain </a:t>
            </a:r>
            <a:r>
              <a:rPr lang="en-US" dirty="0">
                <a:solidFill>
                  <a:srgbClr val="002060"/>
                </a:solidFill>
              </a:rPr>
              <a:t>the coverage of three domains of learning  in education</a:t>
            </a:r>
          </a:p>
          <a:p>
            <a:pPr marL="114300" lvl="1" indent="0">
              <a:lnSpc>
                <a:spcPct val="95000"/>
              </a:lnSpc>
              <a:spcBef>
                <a:spcPct val="0"/>
              </a:spcBef>
              <a:buClr>
                <a:srgbClr val="000000"/>
              </a:buClr>
              <a:buFont typeface="Courier New" pitchFamily="49" charset="0"/>
              <a:buChar char="o"/>
            </a:pPr>
            <a:r>
              <a:rPr lang="en-US" dirty="0">
                <a:solidFill>
                  <a:srgbClr val="002060"/>
                </a:solidFill>
              </a:rPr>
              <a:t>     </a:t>
            </a:r>
            <a:r>
              <a:rPr lang="en-US" dirty="0">
                <a:solidFill>
                  <a:schemeClr val="accent6">
                    <a:lumMod val="75000"/>
                  </a:schemeClr>
                </a:solidFill>
              </a:rPr>
              <a:t>Explain</a:t>
            </a:r>
            <a:r>
              <a:rPr lang="en-US" dirty="0">
                <a:solidFill>
                  <a:srgbClr val="002060"/>
                </a:solidFill>
              </a:rPr>
              <a:t> the classification of Cognitive domain of learning in BT and RBT</a:t>
            </a:r>
          </a:p>
          <a:p>
            <a:pPr marL="114300" lvl="1" indent="0">
              <a:lnSpc>
                <a:spcPct val="95000"/>
              </a:lnSpc>
              <a:spcBef>
                <a:spcPct val="0"/>
              </a:spcBef>
              <a:buClr>
                <a:srgbClr val="000000"/>
              </a:buClr>
              <a:buFont typeface="Courier New" pitchFamily="49" charset="0"/>
              <a:buChar char="o"/>
            </a:pPr>
            <a:r>
              <a:rPr lang="en-US" dirty="0">
                <a:solidFill>
                  <a:srgbClr val="002060"/>
                </a:solidFill>
              </a:rPr>
              <a:t>     </a:t>
            </a:r>
            <a:r>
              <a:rPr lang="en-US" dirty="0">
                <a:solidFill>
                  <a:schemeClr val="accent6">
                    <a:lumMod val="75000"/>
                  </a:schemeClr>
                </a:solidFill>
              </a:rPr>
              <a:t>Explain</a:t>
            </a:r>
            <a:r>
              <a:rPr lang="en-US" dirty="0">
                <a:solidFill>
                  <a:srgbClr val="002060"/>
                </a:solidFill>
              </a:rPr>
              <a:t> the classification of  affective domain of   learning  </a:t>
            </a:r>
          </a:p>
          <a:p>
            <a:pPr marL="114300" lvl="1" indent="0">
              <a:lnSpc>
                <a:spcPct val="95000"/>
              </a:lnSpc>
              <a:spcBef>
                <a:spcPct val="0"/>
              </a:spcBef>
              <a:buClr>
                <a:srgbClr val="000000"/>
              </a:buClr>
              <a:buFont typeface="Courier New" pitchFamily="49" charset="0"/>
              <a:buChar char="o"/>
            </a:pPr>
            <a:r>
              <a:rPr lang="en-US" dirty="0">
                <a:solidFill>
                  <a:srgbClr val="002060"/>
                </a:solidFill>
              </a:rPr>
              <a:t>     </a:t>
            </a:r>
            <a:r>
              <a:rPr lang="en-US" dirty="0">
                <a:solidFill>
                  <a:schemeClr val="accent6">
                    <a:lumMod val="75000"/>
                  </a:schemeClr>
                </a:solidFill>
              </a:rPr>
              <a:t>Explain</a:t>
            </a:r>
            <a:r>
              <a:rPr lang="en-US" dirty="0">
                <a:solidFill>
                  <a:srgbClr val="002060"/>
                </a:solidFill>
              </a:rPr>
              <a:t> the classification of   psychomotor domain   of  learning  </a:t>
            </a:r>
          </a:p>
          <a:p>
            <a:pPr marL="114300" lvl="1" indent="0">
              <a:lnSpc>
                <a:spcPct val="95000"/>
              </a:lnSpc>
              <a:spcBef>
                <a:spcPct val="0"/>
              </a:spcBef>
              <a:buClr>
                <a:srgbClr val="000000"/>
              </a:buClr>
              <a:buFont typeface="Courier New" pitchFamily="49" charset="0"/>
              <a:buChar char="o"/>
            </a:pPr>
            <a:r>
              <a:rPr lang="en-US" dirty="0">
                <a:solidFill>
                  <a:srgbClr val="002060"/>
                </a:solidFill>
              </a:rPr>
              <a:t>     </a:t>
            </a:r>
            <a:r>
              <a:rPr lang="en-US" dirty="0">
                <a:solidFill>
                  <a:schemeClr val="accent6">
                    <a:lumMod val="75000"/>
                  </a:schemeClr>
                </a:solidFill>
              </a:rPr>
              <a:t>Select</a:t>
            </a:r>
            <a:r>
              <a:rPr lang="en-US" dirty="0">
                <a:solidFill>
                  <a:srgbClr val="002060"/>
                </a:solidFill>
              </a:rPr>
              <a:t>  the appropriate assessment tools for assessing different levels of knowledge </a:t>
            </a:r>
          </a:p>
          <a:p>
            <a:pPr marL="628650" lvl="1" indent="-514350">
              <a:lnSpc>
                <a:spcPct val="95000"/>
              </a:lnSpc>
              <a:spcBef>
                <a:spcPct val="0"/>
              </a:spcBef>
              <a:buClr>
                <a:srgbClr val="000000"/>
              </a:buClr>
              <a:buNone/>
            </a:pPr>
            <a:endParaRPr lang="en-US" dirty="0">
              <a:solidFill>
                <a:srgbClr val="000000"/>
              </a:solidFill>
            </a:endParaRPr>
          </a:p>
          <a:p>
            <a:pPr marL="114300" lvl="1" indent="0">
              <a:lnSpc>
                <a:spcPct val="95000"/>
              </a:lnSpc>
              <a:spcBef>
                <a:spcPct val="0"/>
              </a:spcBef>
              <a:buClr>
                <a:srgbClr val="000000"/>
              </a:buClr>
              <a:buNone/>
            </a:pPr>
            <a:endParaRPr lang="en-US" dirty="0"/>
          </a:p>
          <a:p>
            <a:pPr lvl="1" algn="just">
              <a:buNone/>
            </a:pPr>
            <a:endParaRPr lang="en-US" sz="1800" dirty="0"/>
          </a:p>
          <a:p>
            <a:pPr marL="114300" lvl="1" indent="0">
              <a:lnSpc>
                <a:spcPct val="95000"/>
              </a:lnSpc>
              <a:spcBef>
                <a:spcPct val="0"/>
              </a:spcBef>
              <a:buClr>
                <a:srgbClr val="000000"/>
              </a:buClr>
              <a:buNone/>
            </a:pPr>
            <a:endParaRPr lang="en-US" dirty="0"/>
          </a:p>
          <a:p>
            <a:pPr lvl="1" algn="just">
              <a:buNone/>
            </a:pPr>
            <a:endParaRPr lang="en-US" sz="1800" dirty="0"/>
          </a:p>
          <a:p>
            <a:pPr lvl="1" algn="just">
              <a:buNone/>
            </a:pPr>
            <a:endParaRPr lang="en-US" sz="1800" dirty="0"/>
          </a:p>
          <a:p>
            <a:pPr marL="1009650" lvl="1" indent="-609600" algn="just">
              <a:lnSpc>
                <a:spcPct val="90000"/>
              </a:lnSpc>
            </a:pPr>
            <a:endParaRPr lang="en-US" sz="1600" dirty="0"/>
          </a:p>
          <a:p>
            <a:pPr marL="609600" indent="-609600" algn="just">
              <a:lnSpc>
                <a:spcPct val="90000"/>
              </a:lnSpc>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2" dur="500"/>
                                        <p:tgtEl>
                                          <p:spTgt spid="97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17" dur="500"/>
                                        <p:tgtEl>
                                          <p:spTgt spid="972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2" dur="500"/>
                                        <p:tgtEl>
                                          <p:spTgt spid="972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animEffect transition="in" filter="blinds(horizontal)">
                                      <p:cBhvr>
                                        <p:cTn id="27" dur="500"/>
                                        <p:tgtEl>
                                          <p:spTgt spid="972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7283">
                                            <p:txEl>
                                              <p:pRg st="6" end="6"/>
                                            </p:txEl>
                                          </p:spTgt>
                                        </p:tgtEl>
                                        <p:attrNameLst>
                                          <p:attrName>style.visibility</p:attrName>
                                        </p:attrNameLst>
                                      </p:cBhvr>
                                      <p:to>
                                        <p:strVal val="visible"/>
                                      </p:to>
                                    </p:set>
                                    <p:animEffect transition="in" filter="blinds(horizontal)">
                                      <p:cBhvr>
                                        <p:cTn id="32" dur="500"/>
                                        <p:tgtEl>
                                          <p:spTgt spid="9728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7283">
                                            <p:txEl>
                                              <p:pRg st="7" end="7"/>
                                            </p:txEl>
                                          </p:spTgt>
                                        </p:tgtEl>
                                        <p:attrNameLst>
                                          <p:attrName>style.visibility</p:attrName>
                                        </p:attrNameLst>
                                      </p:cBhvr>
                                      <p:to>
                                        <p:strVal val="visible"/>
                                      </p:to>
                                    </p:set>
                                    <p:animEffect transition="in" filter="blinds(horizontal)">
                                      <p:cBhvr>
                                        <p:cTn id="37" dur="500"/>
                                        <p:tgtEl>
                                          <p:spTgt spid="97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04800"/>
            <a:ext cx="8382000" cy="2438400"/>
          </a:xfrm>
        </p:spPr>
        <p:txBody>
          <a:bodyPr/>
          <a:lstStyle/>
          <a:p>
            <a:pPr eaLnBrk="1" hangingPunct="1"/>
            <a:r>
              <a:rPr lang="en-AU" sz="4800" b="1">
                <a:solidFill>
                  <a:srgbClr val="800000"/>
                </a:solidFill>
              </a:rPr>
              <a:t>Understanding</a:t>
            </a:r>
            <a:r>
              <a:rPr lang="en-AU" sz="4800">
                <a:solidFill>
                  <a:srgbClr val="800000"/>
                </a:solidFill>
              </a:rPr>
              <a:t/>
            </a:r>
            <a:br>
              <a:rPr lang="en-AU" sz="4800">
                <a:solidFill>
                  <a:srgbClr val="800000"/>
                </a:solidFill>
              </a:rPr>
            </a:br>
            <a:r>
              <a:rPr lang="en-US" sz="3200"/>
              <a:t> Student grasps meaning of information </a:t>
            </a:r>
            <a:br>
              <a:rPr lang="en-US" sz="3200"/>
            </a:br>
            <a:r>
              <a:rPr lang="en-US" sz="3200"/>
              <a:t>by interpreting and translating </a:t>
            </a:r>
            <a:br>
              <a:rPr lang="en-US" sz="3200"/>
            </a:br>
            <a:r>
              <a:rPr lang="en-US" sz="3200"/>
              <a:t>what has been learned</a:t>
            </a:r>
            <a:endParaRPr lang="en-AU" sz="3200"/>
          </a:p>
        </p:txBody>
      </p:sp>
      <p:sp>
        <p:nvSpPr>
          <p:cNvPr id="16387" name="Rectangle 3"/>
          <p:cNvSpPr>
            <a:spLocks noGrp="1" noChangeArrowheads="1"/>
          </p:cNvSpPr>
          <p:nvPr>
            <p:ph sz="half" idx="1"/>
          </p:nvPr>
        </p:nvSpPr>
        <p:spPr>
          <a:xfrm>
            <a:off x="457200" y="2819400"/>
            <a:ext cx="4038600" cy="2362200"/>
          </a:xfrm>
        </p:spPr>
        <p:txBody>
          <a:bodyPr/>
          <a:lstStyle/>
          <a:p>
            <a:pPr lvl="1" eaLnBrk="1" hangingPunct="1"/>
            <a:r>
              <a:rPr lang="en-AU" sz="3200"/>
              <a:t>Classifying</a:t>
            </a:r>
          </a:p>
          <a:p>
            <a:pPr lvl="1" eaLnBrk="1" hangingPunct="1"/>
            <a:r>
              <a:rPr lang="en-AU" sz="3200"/>
              <a:t>Comparing</a:t>
            </a:r>
          </a:p>
          <a:p>
            <a:pPr lvl="1" eaLnBrk="1" hangingPunct="1"/>
            <a:r>
              <a:rPr lang="en-AU" sz="3200"/>
              <a:t>Exemplifying</a:t>
            </a:r>
          </a:p>
          <a:p>
            <a:pPr lvl="1" eaLnBrk="1" hangingPunct="1"/>
            <a:r>
              <a:rPr lang="en-AU" sz="3200"/>
              <a:t>Explaining</a:t>
            </a:r>
            <a:endParaRPr lang="en-AU" sz="2800"/>
          </a:p>
        </p:txBody>
      </p:sp>
      <p:sp>
        <p:nvSpPr>
          <p:cNvPr id="16388" name="Rectangle 5"/>
          <p:cNvSpPr>
            <a:spLocks noGrp="1" noChangeArrowheads="1"/>
          </p:cNvSpPr>
          <p:nvPr>
            <p:ph sz="half" idx="2"/>
          </p:nvPr>
        </p:nvSpPr>
        <p:spPr>
          <a:xfrm>
            <a:off x="4648200" y="2819400"/>
            <a:ext cx="4038600" cy="2514600"/>
          </a:xfrm>
        </p:spPr>
        <p:txBody>
          <a:bodyPr/>
          <a:lstStyle/>
          <a:p>
            <a:pPr lvl="1" eaLnBrk="1" hangingPunct="1"/>
            <a:r>
              <a:rPr lang="en-AU" sz="3200"/>
              <a:t>Inferring</a:t>
            </a:r>
          </a:p>
          <a:p>
            <a:pPr lvl="1" eaLnBrk="1" hangingPunct="1"/>
            <a:r>
              <a:rPr lang="en-AU" sz="3200"/>
              <a:t>Interpreting</a:t>
            </a:r>
          </a:p>
          <a:p>
            <a:pPr lvl="1" eaLnBrk="1" hangingPunct="1"/>
            <a:r>
              <a:rPr lang="en-AU" sz="3200"/>
              <a:t>Paraphrasing</a:t>
            </a:r>
          </a:p>
          <a:p>
            <a:pPr lvl="1" eaLnBrk="1" hangingPunct="1"/>
            <a:r>
              <a:rPr lang="en-AU" sz="3200"/>
              <a:t>Summarizing</a:t>
            </a:r>
            <a:endParaRPr lang="en-US" sz="2800"/>
          </a:p>
        </p:txBody>
      </p:sp>
      <p:sp>
        <p:nvSpPr>
          <p:cNvPr id="16389" name="Text Box 6"/>
          <p:cNvSpPr txBox="1">
            <a:spLocks noChangeArrowheads="1"/>
          </p:cNvSpPr>
          <p:nvPr/>
        </p:nvSpPr>
        <p:spPr bwMode="auto">
          <a:xfrm>
            <a:off x="685800" y="5592763"/>
            <a:ext cx="7772400" cy="579437"/>
          </a:xfrm>
          <a:prstGeom prst="rect">
            <a:avLst/>
          </a:prstGeom>
          <a:noFill/>
          <a:ln w="9525">
            <a:noFill/>
            <a:miter lim="800000"/>
          </a:ln>
        </p:spPr>
        <p:txBody>
          <a:bodyPr>
            <a:spAutoFit/>
          </a:bodyPr>
          <a:lstStyle/>
          <a:p>
            <a:pPr>
              <a:spcBef>
                <a:spcPct val="20000"/>
              </a:spcBef>
            </a:pPr>
            <a:r>
              <a:rPr lang="en-AU" sz="3200" i="1"/>
              <a:t>Can students explain ideas or concepts?</a:t>
            </a:r>
            <a:endParaRPr lang="en-US" sz="3200" i="1"/>
          </a:p>
        </p:txBody>
      </p:sp>
      <p:pic>
        <p:nvPicPr>
          <p:cNvPr id="16390" name="Picture 8" descr="MCj01987240000[1]"/>
          <p:cNvPicPr>
            <a:picLocks noChangeAspect="1" noChangeArrowheads="1"/>
          </p:cNvPicPr>
          <p:nvPr/>
        </p:nvPicPr>
        <p:blipFill>
          <a:blip r:embed="rId3"/>
          <a:srcRect/>
          <a:stretch>
            <a:fillRect/>
          </a:stretch>
        </p:blipFill>
        <p:spPr bwMode="auto">
          <a:xfrm>
            <a:off x="3505200" y="2743200"/>
            <a:ext cx="1717675" cy="2211388"/>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228600"/>
            <a:ext cx="8839200" cy="2438400"/>
          </a:xfrm>
        </p:spPr>
        <p:txBody>
          <a:bodyPr/>
          <a:lstStyle/>
          <a:p>
            <a:pPr eaLnBrk="1" hangingPunct="1">
              <a:spcBef>
                <a:spcPts val="600"/>
              </a:spcBef>
              <a:spcAft>
                <a:spcPts val="600"/>
              </a:spcAft>
            </a:pPr>
            <a:r>
              <a:rPr lang="en-AU" sz="4800" b="1">
                <a:solidFill>
                  <a:srgbClr val="800000"/>
                </a:solidFill>
              </a:rPr>
              <a:t>Applying</a:t>
            </a:r>
            <a:r>
              <a:rPr lang="en-AU" sz="4800">
                <a:solidFill>
                  <a:srgbClr val="800000"/>
                </a:solidFill>
              </a:rPr>
              <a:t/>
            </a:r>
            <a:br>
              <a:rPr lang="en-AU" sz="4800">
                <a:solidFill>
                  <a:srgbClr val="800000"/>
                </a:solidFill>
              </a:rPr>
            </a:br>
            <a:r>
              <a:rPr lang="en-AU" sz="3200"/>
              <a:t> Student makes use of information in a context different from the one in which it was learned</a:t>
            </a:r>
            <a:endParaRPr lang="en-AU" sz="4800"/>
          </a:p>
        </p:txBody>
      </p:sp>
      <p:sp>
        <p:nvSpPr>
          <p:cNvPr id="17411" name="Rectangle 3"/>
          <p:cNvSpPr>
            <a:spLocks noGrp="1" noChangeArrowheads="1"/>
          </p:cNvSpPr>
          <p:nvPr>
            <p:ph sz="half" idx="1"/>
          </p:nvPr>
        </p:nvSpPr>
        <p:spPr>
          <a:xfrm>
            <a:off x="152400" y="2895600"/>
            <a:ext cx="3962400" cy="1295400"/>
          </a:xfrm>
        </p:spPr>
        <p:txBody>
          <a:bodyPr>
            <a:normAutofit fontScale="92500" lnSpcReduction="20000"/>
          </a:bodyPr>
          <a:lstStyle/>
          <a:p>
            <a:pPr lvl="1" eaLnBrk="1" hangingPunct="1"/>
            <a:r>
              <a:rPr lang="en-AU" sz="3200"/>
              <a:t>Implementing</a:t>
            </a:r>
          </a:p>
          <a:p>
            <a:pPr lvl="1" eaLnBrk="1" hangingPunct="1"/>
            <a:r>
              <a:rPr lang="en-AU" sz="3200"/>
              <a:t>Carrying out</a:t>
            </a:r>
          </a:p>
          <a:p>
            <a:pPr lvl="1" eaLnBrk="1" hangingPunct="1">
              <a:buFontTx/>
              <a:buNone/>
            </a:pPr>
            <a:r>
              <a:rPr lang="en-AU"/>
              <a:t> </a:t>
            </a:r>
          </a:p>
        </p:txBody>
      </p:sp>
      <p:sp>
        <p:nvSpPr>
          <p:cNvPr id="17412" name="Rectangle 6"/>
          <p:cNvSpPr>
            <a:spLocks noGrp="1" noChangeArrowheads="1"/>
          </p:cNvSpPr>
          <p:nvPr>
            <p:ph sz="half" idx="2"/>
          </p:nvPr>
        </p:nvSpPr>
        <p:spPr>
          <a:xfrm>
            <a:off x="5257800" y="2895600"/>
            <a:ext cx="4038600" cy="1371600"/>
          </a:xfrm>
        </p:spPr>
        <p:txBody>
          <a:bodyPr/>
          <a:lstStyle/>
          <a:p>
            <a:pPr lvl="1" eaLnBrk="1" hangingPunct="1"/>
            <a:r>
              <a:rPr lang="en-AU" sz="3200"/>
              <a:t>Using</a:t>
            </a:r>
          </a:p>
          <a:p>
            <a:pPr lvl="1" eaLnBrk="1" hangingPunct="1"/>
            <a:r>
              <a:rPr lang="en-AU" sz="3200"/>
              <a:t>Executing</a:t>
            </a:r>
            <a:endParaRPr lang="en-US" sz="3200"/>
          </a:p>
        </p:txBody>
      </p:sp>
      <p:sp>
        <p:nvSpPr>
          <p:cNvPr id="17413" name="Text Box 5"/>
          <p:cNvSpPr txBox="1">
            <a:spLocks noChangeArrowheads="1"/>
          </p:cNvSpPr>
          <p:nvPr/>
        </p:nvSpPr>
        <p:spPr bwMode="auto">
          <a:xfrm>
            <a:off x="685800" y="4876800"/>
            <a:ext cx="7696200" cy="1066800"/>
          </a:xfrm>
          <a:prstGeom prst="rect">
            <a:avLst/>
          </a:prstGeom>
          <a:noFill/>
          <a:ln w="9525">
            <a:noFill/>
            <a:miter lim="800000"/>
          </a:ln>
        </p:spPr>
        <p:txBody>
          <a:bodyPr>
            <a:spAutoFit/>
          </a:bodyPr>
          <a:lstStyle/>
          <a:p>
            <a:r>
              <a:rPr lang="en-AU" sz="3200" i="1"/>
              <a:t> Can students use the information in </a:t>
            </a:r>
            <a:br>
              <a:rPr lang="en-AU" sz="3200" i="1"/>
            </a:br>
            <a:r>
              <a:rPr lang="en-AU" sz="3200" i="1"/>
              <a:t>another familiar situation?</a:t>
            </a:r>
            <a:endParaRPr lang="en-US" sz="3200" i="1"/>
          </a:p>
        </p:txBody>
      </p:sp>
      <p:sp>
        <p:nvSpPr>
          <p:cNvPr id="17414" name="Oval 9"/>
          <p:cNvSpPr>
            <a:spLocks noChangeArrowheads="1"/>
          </p:cNvSpPr>
          <p:nvPr/>
        </p:nvSpPr>
        <p:spPr bwMode="auto">
          <a:xfrm>
            <a:off x="3581400" y="3276600"/>
            <a:ext cx="762000" cy="762000"/>
          </a:xfrm>
          <a:prstGeom prst="ellipse">
            <a:avLst/>
          </a:prstGeom>
          <a:solidFill>
            <a:schemeClr val="tx1"/>
          </a:solidFill>
          <a:ln w="9525">
            <a:solidFill>
              <a:schemeClr val="tx1"/>
            </a:solidFill>
            <a:round/>
          </a:ln>
        </p:spPr>
        <p:txBody>
          <a:bodyPr wrap="none" anchor="ctr"/>
          <a:lstStyle/>
          <a:p>
            <a:r>
              <a:rPr lang="en-US"/>
              <a:t>c</a:t>
            </a:r>
          </a:p>
        </p:txBody>
      </p:sp>
      <p:sp>
        <p:nvSpPr>
          <p:cNvPr id="17415" name="Text Box 10"/>
          <p:cNvSpPr txBox="1">
            <a:spLocks noChangeArrowheads="1"/>
          </p:cNvSpPr>
          <p:nvPr/>
        </p:nvSpPr>
        <p:spPr bwMode="auto">
          <a:xfrm>
            <a:off x="4343400" y="3321050"/>
            <a:ext cx="533400" cy="641350"/>
          </a:xfrm>
          <a:prstGeom prst="rect">
            <a:avLst/>
          </a:prstGeom>
          <a:noFill/>
          <a:ln w="9525">
            <a:noFill/>
            <a:miter lim="800000"/>
          </a:ln>
        </p:spPr>
        <p:txBody>
          <a:bodyPr>
            <a:spAutoFit/>
          </a:bodyPr>
          <a:lstStyle/>
          <a:p>
            <a:pPr>
              <a:spcBef>
                <a:spcPct val="50000"/>
              </a:spcBef>
            </a:pPr>
            <a:r>
              <a:rPr lang="en-US" sz="3600" b="1"/>
              <a:t>=</a:t>
            </a:r>
          </a:p>
        </p:txBody>
      </p:sp>
      <p:pic>
        <p:nvPicPr>
          <p:cNvPr id="17416" name="Picture 12" descr="MCj04238600000[1]"/>
          <p:cNvPicPr>
            <a:picLocks noChangeAspect="1" noChangeArrowheads="1"/>
          </p:cNvPicPr>
          <p:nvPr/>
        </p:nvPicPr>
        <p:blipFill>
          <a:blip r:embed="rId3"/>
          <a:srcRect/>
          <a:stretch>
            <a:fillRect/>
          </a:stretch>
        </p:blipFill>
        <p:spPr bwMode="auto">
          <a:xfrm>
            <a:off x="4803775" y="3200400"/>
            <a:ext cx="842963" cy="930275"/>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52400"/>
            <a:ext cx="8382000" cy="2697163"/>
          </a:xfrm>
        </p:spPr>
        <p:txBody>
          <a:bodyPr/>
          <a:lstStyle/>
          <a:p>
            <a:pPr eaLnBrk="1" hangingPunct="1"/>
            <a:r>
              <a:rPr lang="en-AU" sz="4800" b="1">
                <a:solidFill>
                  <a:srgbClr val="800000"/>
                </a:solidFill>
              </a:rPr>
              <a:t>Analyzing</a:t>
            </a:r>
            <a:r>
              <a:rPr lang="en-AU" sz="4800">
                <a:solidFill>
                  <a:srgbClr val="800000"/>
                </a:solidFill>
              </a:rPr>
              <a:t/>
            </a:r>
            <a:br>
              <a:rPr lang="en-AU" sz="4800">
                <a:solidFill>
                  <a:srgbClr val="800000"/>
                </a:solidFill>
              </a:rPr>
            </a:br>
            <a:r>
              <a:rPr lang="en-AU" sz="3600"/>
              <a:t> </a:t>
            </a:r>
            <a:r>
              <a:rPr lang="en-US" sz="3200"/>
              <a:t>Student breaks learned information into</a:t>
            </a:r>
            <a:br>
              <a:rPr lang="en-US" sz="3200"/>
            </a:br>
            <a:r>
              <a:rPr lang="en-US" sz="3200"/>
              <a:t>its parts to best understand that information</a:t>
            </a:r>
            <a:endParaRPr lang="en-AU" sz="3200"/>
          </a:p>
        </p:txBody>
      </p:sp>
      <p:sp>
        <p:nvSpPr>
          <p:cNvPr id="18435" name="Rectangle 3"/>
          <p:cNvSpPr>
            <a:spLocks noGrp="1" noChangeArrowheads="1"/>
          </p:cNvSpPr>
          <p:nvPr>
            <p:ph sz="half" idx="1"/>
          </p:nvPr>
        </p:nvSpPr>
        <p:spPr>
          <a:xfrm>
            <a:off x="381000" y="2514600"/>
            <a:ext cx="4267200" cy="2743200"/>
          </a:xfrm>
        </p:spPr>
        <p:txBody>
          <a:bodyPr/>
          <a:lstStyle/>
          <a:p>
            <a:pPr lvl="1" eaLnBrk="1" hangingPunct="1"/>
            <a:r>
              <a:rPr lang="en-AU" sz="3200"/>
              <a:t>Attributing </a:t>
            </a:r>
          </a:p>
          <a:p>
            <a:pPr lvl="1" eaLnBrk="1" hangingPunct="1"/>
            <a:r>
              <a:rPr lang="en-AU" sz="3200"/>
              <a:t>Comparing</a:t>
            </a:r>
          </a:p>
          <a:p>
            <a:pPr lvl="1" eaLnBrk="1" hangingPunct="1"/>
            <a:r>
              <a:rPr lang="en-AU" sz="3200"/>
              <a:t>Deconstructing</a:t>
            </a:r>
          </a:p>
          <a:p>
            <a:pPr lvl="1" eaLnBrk="1" hangingPunct="1"/>
            <a:r>
              <a:rPr lang="en-AU" sz="3200"/>
              <a:t>Finding</a:t>
            </a:r>
          </a:p>
          <a:p>
            <a:pPr eaLnBrk="1" hangingPunct="1">
              <a:buFontTx/>
              <a:buNone/>
            </a:pPr>
            <a:r>
              <a:rPr lang="en-AU" sz="2000"/>
              <a:t> </a:t>
            </a:r>
          </a:p>
        </p:txBody>
      </p:sp>
      <p:sp>
        <p:nvSpPr>
          <p:cNvPr id="18436" name="Rectangle 6"/>
          <p:cNvSpPr>
            <a:spLocks noGrp="1" noChangeArrowheads="1"/>
          </p:cNvSpPr>
          <p:nvPr>
            <p:ph sz="half" idx="2"/>
          </p:nvPr>
        </p:nvSpPr>
        <p:spPr>
          <a:xfrm>
            <a:off x="4572000" y="2514600"/>
            <a:ext cx="4038600" cy="2362200"/>
          </a:xfrm>
        </p:spPr>
        <p:txBody>
          <a:bodyPr/>
          <a:lstStyle/>
          <a:p>
            <a:pPr lvl="1" eaLnBrk="1" hangingPunct="1"/>
            <a:r>
              <a:rPr lang="en-AU" sz="3200"/>
              <a:t>Integrating </a:t>
            </a:r>
          </a:p>
          <a:p>
            <a:pPr lvl="1" eaLnBrk="1" hangingPunct="1"/>
            <a:r>
              <a:rPr lang="en-AU" sz="3200"/>
              <a:t>Organizing</a:t>
            </a:r>
          </a:p>
          <a:p>
            <a:pPr lvl="1" eaLnBrk="1" hangingPunct="1"/>
            <a:r>
              <a:rPr lang="en-AU" sz="3200"/>
              <a:t>Outlining</a:t>
            </a:r>
          </a:p>
          <a:p>
            <a:pPr lvl="1" eaLnBrk="1" hangingPunct="1"/>
            <a:r>
              <a:rPr lang="en-AU" sz="3200"/>
              <a:t>Structuring</a:t>
            </a:r>
          </a:p>
          <a:p>
            <a:pPr lvl="1" eaLnBrk="1" hangingPunct="1">
              <a:lnSpc>
                <a:spcPct val="80000"/>
              </a:lnSpc>
            </a:pPr>
            <a:endParaRPr lang="en-US" sz="3200"/>
          </a:p>
        </p:txBody>
      </p:sp>
      <p:sp>
        <p:nvSpPr>
          <p:cNvPr id="18437" name="Text Box 5"/>
          <p:cNvSpPr txBox="1">
            <a:spLocks noChangeArrowheads="1"/>
          </p:cNvSpPr>
          <p:nvPr/>
        </p:nvSpPr>
        <p:spPr bwMode="auto">
          <a:xfrm>
            <a:off x="457200" y="5181600"/>
            <a:ext cx="8229600" cy="1066800"/>
          </a:xfrm>
          <a:prstGeom prst="rect">
            <a:avLst/>
          </a:prstGeom>
          <a:noFill/>
          <a:ln w="9525">
            <a:noFill/>
            <a:miter lim="800000"/>
          </a:ln>
        </p:spPr>
        <p:txBody>
          <a:bodyPr>
            <a:spAutoFit/>
          </a:bodyPr>
          <a:lstStyle/>
          <a:p>
            <a:pPr>
              <a:spcBef>
                <a:spcPct val="20000"/>
              </a:spcBef>
            </a:pPr>
            <a:r>
              <a:rPr lang="en-AU" sz="3200" i="1"/>
              <a:t>Can students break information into parts to explore understandings and relationships?</a:t>
            </a:r>
            <a:r>
              <a:rPr lang="en-AU" sz="3200"/>
              <a:t> </a:t>
            </a:r>
            <a:endParaRPr lang="en-US" sz="3200"/>
          </a:p>
        </p:txBody>
      </p:sp>
      <p:pic>
        <p:nvPicPr>
          <p:cNvPr id="18438" name="Picture 10" descr="MCj04347870000[1]"/>
          <p:cNvPicPr>
            <a:picLocks noChangeAspect="1" noChangeArrowheads="1"/>
          </p:cNvPicPr>
          <p:nvPr/>
        </p:nvPicPr>
        <p:blipFill>
          <a:blip r:embed="rId3"/>
          <a:srcRect/>
          <a:stretch>
            <a:fillRect/>
          </a:stretch>
        </p:blipFill>
        <p:spPr bwMode="auto">
          <a:xfrm>
            <a:off x="3352800" y="2362200"/>
            <a:ext cx="1828800" cy="1828800"/>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2087562"/>
          </a:xfrm>
        </p:spPr>
        <p:txBody>
          <a:bodyPr/>
          <a:lstStyle/>
          <a:p>
            <a:pPr eaLnBrk="1" hangingPunct="1"/>
            <a:r>
              <a:rPr lang="en-AU" sz="4800" b="1">
                <a:solidFill>
                  <a:srgbClr val="800000"/>
                </a:solidFill>
              </a:rPr>
              <a:t>Evaluating</a:t>
            </a:r>
            <a:r>
              <a:rPr lang="en-AU" sz="4800">
                <a:solidFill>
                  <a:srgbClr val="800000"/>
                </a:solidFill>
              </a:rPr>
              <a:t/>
            </a:r>
            <a:br>
              <a:rPr lang="en-AU" sz="4800">
                <a:solidFill>
                  <a:srgbClr val="800000"/>
                </a:solidFill>
              </a:rPr>
            </a:br>
            <a:r>
              <a:rPr lang="en-US" sz="3200"/>
              <a:t>Student makes decisions based on in-depth reflection, criticism and assessment</a:t>
            </a:r>
            <a:endParaRPr lang="en-AU" sz="4000">
              <a:solidFill>
                <a:srgbClr val="800000"/>
              </a:solidFill>
            </a:endParaRPr>
          </a:p>
        </p:txBody>
      </p:sp>
      <p:sp>
        <p:nvSpPr>
          <p:cNvPr id="19459" name="Rectangle 3"/>
          <p:cNvSpPr>
            <a:spLocks noGrp="1" noChangeArrowheads="1"/>
          </p:cNvSpPr>
          <p:nvPr>
            <p:ph sz="half" idx="1"/>
          </p:nvPr>
        </p:nvSpPr>
        <p:spPr>
          <a:xfrm>
            <a:off x="457200" y="2743200"/>
            <a:ext cx="4038600" cy="2971800"/>
          </a:xfrm>
        </p:spPr>
        <p:txBody>
          <a:bodyPr/>
          <a:lstStyle/>
          <a:p>
            <a:pPr lvl="1" eaLnBrk="1" hangingPunct="1"/>
            <a:r>
              <a:rPr lang="en-AU" sz="3200"/>
              <a:t>Checking</a:t>
            </a:r>
          </a:p>
          <a:p>
            <a:pPr lvl="1" eaLnBrk="1" hangingPunct="1"/>
            <a:r>
              <a:rPr lang="en-AU" sz="3200"/>
              <a:t>Critiquing</a:t>
            </a:r>
          </a:p>
          <a:p>
            <a:pPr lvl="1" eaLnBrk="1" hangingPunct="1"/>
            <a:r>
              <a:rPr lang="en-AU" sz="3200"/>
              <a:t>Detecting </a:t>
            </a:r>
          </a:p>
          <a:p>
            <a:pPr lvl="1" eaLnBrk="1" hangingPunct="1"/>
            <a:r>
              <a:rPr lang="en-AU" sz="3200"/>
              <a:t>Experimenting</a:t>
            </a:r>
          </a:p>
        </p:txBody>
      </p:sp>
      <p:sp>
        <p:nvSpPr>
          <p:cNvPr id="19460" name="Rectangle 6"/>
          <p:cNvSpPr>
            <a:spLocks noGrp="1" noChangeArrowheads="1"/>
          </p:cNvSpPr>
          <p:nvPr>
            <p:ph sz="half" idx="2"/>
          </p:nvPr>
        </p:nvSpPr>
        <p:spPr>
          <a:xfrm>
            <a:off x="4648200" y="2743200"/>
            <a:ext cx="4038600" cy="2438400"/>
          </a:xfrm>
        </p:spPr>
        <p:txBody>
          <a:bodyPr/>
          <a:lstStyle/>
          <a:p>
            <a:pPr lvl="1" eaLnBrk="1" hangingPunct="1"/>
            <a:r>
              <a:rPr lang="en-AU" sz="3200" dirty="0"/>
              <a:t>Hypothesising</a:t>
            </a:r>
          </a:p>
          <a:p>
            <a:pPr lvl="1" eaLnBrk="1" hangingPunct="1"/>
            <a:r>
              <a:rPr lang="en-AU" sz="3200" dirty="0"/>
              <a:t>Judging</a:t>
            </a:r>
          </a:p>
          <a:p>
            <a:pPr lvl="1" eaLnBrk="1" hangingPunct="1"/>
            <a:r>
              <a:rPr lang="en-AU" sz="3200" dirty="0"/>
              <a:t>Monitoring</a:t>
            </a:r>
          </a:p>
          <a:p>
            <a:pPr lvl="1" eaLnBrk="1" hangingPunct="1"/>
            <a:r>
              <a:rPr lang="en-AU" sz="3200" dirty="0"/>
              <a:t>Testing</a:t>
            </a:r>
          </a:p>
          <a:p>
            <a:pPr eaLnBrk="1" hangingPunct="1"/>
            <a:endParaRPr lang="en-US" sz="3200" dirty="0"/>
          </a:p>
        </p:txBody>
      </p:sp>
      <p:sp>
        <p:nvSpPr>
          <p:cNvPr id="19461" name="Text Box 5"/>
          <p:cNvSpPr txBox="1">
            <a:spLocks noChangeArrowheads="1"/>
          </p:cNvSpPr>
          <p:nvPr/>
        </p:nvSpPr>
        <p:spPr bwMode="auto">
          <a:xfrm>
            <a:off x="152400" y="5181600"/>
            <a:ext cx="8763000" cy="1066800"/>
          </a:xfrm>
          <a:prstGeom prst="rect">
            <a:avLst/>
          </a:prstGeom>
          <a:noFill/>
          <a:ln w="9525">
            <a:noFill/>
            <a:miter lim="800000"/>
          </a:ln>
        </p:spPr>
        <p:txBody>
          <a:bodyPr>
            <a:spAutoFit/>
          </a:bodyPr>
          <a:lstStyle/>
          <a:p>
            <a:pPr>
              <a:spcBef>
                <a:spcPct val="50000"/>
              </a:spcBef>
            </a:pPr>
            <a:r>
              <a:rPr lang="en-AU" sz="3200" i="1" dirty="0"/>
              <a:t>Can students justify a decision or  a course of action</a:t>
            </a:r>
            <a:r>
              <a:rPr lang="en-AU" sz="3200" dirty="0"/>
              <a:t>?</a:t>
            </a:r>
            <a:endParaRPr lang="en-US" sz="3200" dirty="0"/>
          </a:p>
        </p:txBody>
      </p:sp>
      <p:pic>
        <p:nvPicPr>
          <p:cNvPr id="19462" name="Picture 9" descr="C:\Documents and Settings\c90jlg1\Local Settings\Temporary Internet Files\Content.IE5\LWU1TTJ2\MCj03519560000[1].wmf"/>
          <p:cNvPicPr>
            <a:picLocks noChangeAspect="1" noChangeArrowheads="1"/>
          </p:cNvPicPr>
          <p:nvPr/>
        </p:nvPicPr>
        <p:blipFill>
          <a:blip r:embed="rId3"/>
          <a:srcRect/>
          <a:stretch>
            <a:fillRect/>
          </a:stretch>
        </p:blipFill>
        <p:spPr bwMode="auto">
          <a:xfrm>
            <a:off x="3657600" y="2667000"/>
            <a:ext cx="1096963" cy="1793875"/>
          </a:xfrm>
          <a:prstGeom prst="rect">
            <a:avLst/>
          </a:prstGeom>
          <a:noFill/>
          <a:ln w="9525">
            <a:noFill/>
            <a:miter lim="800000"/>
            <a:headEnd/>
            <a:tailEnd/>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152400"/>
            <a:ext cx="8915400" cy="2209800"/>
          </a:xfrm>
        </p:spPr>
        <p:txBody>
          <a:bodyPr/>
          <a:lstStyle/>
          <a:p>
            <a:pPr eaLnBrk="1" hangingPunct="1"/>
            <a:r>
              <a:rPr lang="en-AU" sz="4800" b="1">
                <a:solidFill>
                  <a:srgbClr val="800000"/>
                </a:solidFill>
              </a:rPr>
              <a:t>Creating</a:t>
            </a:r>
            <a:r>
              <a:rPr lang="en-AU" sz="4800"/>
              <a:t/>
            </a:r>
            <a:br>
              <a:rPr lang="en-AU" sz="4800"/>
            </a:br>
            <a:r>
              <a:rPr lang="en-US" sz="3200"/>
              <a:t>Student creates new ideas and information using what previously has been learned</a:t>
            </a:r>
            <a:endParaRPr lang="en-AU" sz="3200"/>
          </a:p>
        </p:txBody>
      </p:sp>
      <p:sp>
        <p:nvSpPr>
          <p:cNvPr id="20483" name="Rectangle 3"/>
          <p:cNvSpPr>
            <a:spLocks noGrp="1" noChangeArrowheads="1"/>
          </p:cNvSpPr>
          <p:nvPr>
            <p:ph sz="half" idx="1"/>
          </p:nvPr>
        </p:nvSpPr>
        <p:spPr>
          <a:xfrm>
            <a:off x="457200" y="2667000"/>
            <a:ext cx="4038600" cy="2895600"/>
          </a:xfrm>
        </p:spPr>
        <p:txBody>
          <a:bodyPr/>
          <a:lstStyle/>
          <a:p>
            <a:pPr lvl="1" eaLnBrk="1" hangingPunct="1"/>
            <a:r>
              <a:rPr lang="en-AU" sz="3200"/>
              <a:t>Constructing</a:t>
            </a:r>
          </a:p>
          <a:p>
            <a:pPr lvl="1" eaLnBrk="1" hangingPunct="1"/>
            <a:r>
              <a:rPr lang="en-AU" sz="3200"/>
              <a:t>Designing</a:t>
            </a:r>
          </a:p>
          <a:p>
            <a:pPr lvl="1" eaLnBrk="1" hangingPunct="1"/>
            <a:r>
              <a:rPr lang="en-AU" sz="3200"/>
              <a:t>Devising</a:t>
            </a:r>
          </a:p>
          <a:p>
            <a:pPr lvl="1" eaLnBrk="1" hangingPunct="1"/>
            <a:r>
              <a:rPr lang="en-AU" sz="3200"/>
              <a:t>Inventing</a:t>
            </a:r>
          </a:p>
          <a:p>
            <a:pPr lvl="1" eaLnBrk="1" hangingPunct="1"/>
            <a:endParaRPr lang="en-AU" sz="3200"/>
          </a:p>
        </p:txBody>
      </p:sp>
      <p:sp>
        <p:nvSpPr>
          <p:cNvPr id="20484" name="Rectangle 6"/>
          <p:cNvSpPr>
            <a:spLocks noGrp="1" noChangeArrowheads="1"/>
          </p:cNvSpPr>
          <p:nvPr>
            <p:ph sz="half" idx="2"/>
          </p:nvPr>
        </p:nvSpPr>
        <p:spPr>
          <a:xfrm>
            <a:off x="4648200" y="2667000"/>
            <a:ext cx="4038600" cy="2438400"/>
          </a:xfrm>
        </p:spPr>
        <p:txBody>
          <a:bodyPr/>
          <a:lstStyle/>
          <a:p>
            <a:pPr lvl="1" eaLnBrk="1" hangingPunct="1"/>
            <a:r>
              <a:rPr lang="en-AU" sz="3200"/>
              <a:t>Making </a:t>
            </a:r>
          </a:p>
          <a:p>
            <a:pPr lvl="1" eaLnBrk="1" hangingPunct="1"/>
            <a:r>
              <a:rPr lang="en-AU" sz="3200"/>
              <a:t>Planning</a:t>
            </a:r>
          </a:p>
          <a:p>
            <a:pPr lvl="1" eaLnBrk="1" hangingPunct="1"/>
            <a:r>
              <a:rPr lang="en-AU" sz="3200"/>
              <a:t>Producing</a:t>
            </a:r>
          </a:p>
          <a:p>
            <a:pPr eaLnBrk="1" hangingPunct="1"/>
            <a:endParaRPr lang="en-US" sz="3200"/>
          </a:p>
        </p:txBody>
      </p:sp>
      <p:sp>
        <p:nvSpPr>
          <p:cNvPr id="20485" name="Text Box 5"/>
          <p:cNvSpPr txBox="1">
            <a:spLocks noChangeArrowheads="1"/>
          </p:cNvSpPr>
          <p:nvPr/>
        </p:nvSpPr>
        <p:spPr bwMode="auto">
          <a:xfrm>
            <a:off x="685800" y="5334000"/>
            <a:ext cx="7772400" cy="1066800"/>
          </a:xfrm>
          <a:prstGeom prst="rect">
            <a:avLst/>
          </a:prstGeom>
          <a:noFill/>
          <a:ln w="9525">
            <a:noFill/>
            <a:miter lim="800000"/>
          </a:ln>
        </p:spPr>
        <p:txBody>
          <a:bodyPr>
            <a:spAutoFit/>
          </a:bodyPr>
          <a:lstStyle/>
          <a:p>
            <a:pPr>
              <a:spcBef>
                <a:spcPct val="20000"/>
              </a:spcBef>
            </a:pPr>
            <a:r>
              <a:rPr lang="en-AU" sz="3200" i="1" dirty="0"/>
              <a:t> Can students generate new products, </a:t>
            </a:r>
            <a:br>
              <a:rPr lang="en-AU" sz="3200" i="1" dirty="0"/>
            </a:br>
            <a:r>
              <a:rPr lang="en-AU" sz="3200" i="1" dirty="0"/>
              <a:t>ideas, or ways of viewing things?</a:t>
            </a:r>
            <a:endParaRPr lang="en-US" sz="3200" i="1" dirty="0"/>
          </a:p>
        </p:txBody>
      </p:sp>
      <p:pic>
        <p:nvPicPr>
          <p:cNvPr id="20486" name="Picture 7" descr="C:\Documents and Settings\c90jlg1\Local Settings\Temporary Internet Files\Content.IE5\QN2U6HTH\MPj04384930000[1].jpg"/>
          <p:cNvPicPr>
            <a:picLocks noChangeAspect="1" noChangeArrowheads="1"/>
          </p:cNvPicPr>
          <p:nvPr/>
        </p:nvPicPr>
        <p:blipFill>
          <a:blip r:embed="rId3" cstate="print"/>
          <a:srcRect/>
          <a:stretch>
            <a:fillRect/>
          </a:stretch>
        </p:blipFill>
        <p:spPr bwMode="auto">
          <a:xfrm>
            <a:off x="3657600" y="3276600"/>
            <a:ext cx="1211263" cy="160020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half" idx="10"/>
          </p:nvPr>
        </p:nvSpPr>
        <p:spPr>
          <a:noFill/>
        </p:spPr>
        <p:txBody>
          <a:bodyPr/>
          <a:lstStyle/>
          <a:p>
            <a:fld id="{906EAF40-9D63-4E14-8088-D6DA33873082}" type="datetime5">
              <a:rPr lang="en-US" smtClean="0"/>
              <a:pPr/>
              <a:t>29-Dec-23</a:t>
            </a:fld>
            <a:endParaRPr lang="en-US"/>
          </a:p>
        </p:txBody>
      </p:sp>
      <p:sp>
        <p:nvSpPr>
          <p:cNvPr id="3" name="Rectangle 2"/>
          <p:cNvSpPr/>
          <p:nvPr/>
        </p:nvSpPr>
        <p:spPr>
          <a:xfrm>
            <a:off x="457200" y="928688"/>
            <a:ext cx="8043863" cy="4832350"/>
          </a:xfrm>
          <a:prstGeom prst="rect">
            <a:avLst/>
          </a:prstGeom>
        </p:spPr>
        <p:txBody>
          <a:bodyPr>
            <a:spAutoFit/>
          </a:bodyPr>
          <a:lstStyle/>
          <a:p>
            <a:pPr>
              <a:defRPr/>
            </a:pPr>
            <a:r>
              <a:rPr lang="en-US" sz="2800" dirty="0">
                <a:solidFill>
                  <a:schemeClr val="tx1">
                    <a:lumMod val="40000"/>
                    <a:lumOff val="60000"/>
                  </a:schemeClr>
                </a:solidFill>
              </a:rPr>
              <a:t>We must </a:t>
            </a:r>
            <a:r>
              <a:rPr lang="en-US" sz="2800" b="1" dirty="0">
                <a:solidFill>
                  <a:srgbClr val="00B050"/>
                </a:solidFill>
              </a:rPr>
              <a:t>remember</a:t>
            </a:r>
            <a:r>
              <a:rPr lang="en-US" sz="2800" dirty="0">
                <a:solidFill>
                  <a:schemeClr val="tx1">
                    <a:lumMod val="40000"/>
                    <a:lumOff val="60000"/>
                  </a:schemeClr>
                </a:solidFill>
              </a:rPr>
              <a:t> a concept before we can </a:t>
            </a:r>
            <a:r>
              <a:rPr lang="en-US" sz="2800" b="1" dirty="0">
                <a:solidFill>
                  <a:srgbClr val="00B050"/>
                </a:solidFill>
              </a:rPr>
              <a:t>understand </a:t>
            </a:r>
            <a:r>
              <a:rPr lang="en-US" sz="2800" dirty="0">
                <a:solidFill>
                  <a:schemeClr val="tx1">
                    <a:lumMod val="40000"/>
                    <a:lumOff val="60000"/>
                  </a:schemeClr>
                </a:solidFill>
              </a:rPr>
              <a:t>it.</a:t>
            </a:r>
            <a:br>
              <a:rPr lang="en-US" sz="2800" dirty="0">
                <a:solidFill>
                  <a:schemeClr val="tx1">
                    <a:lumMod val="40000"/>
                    <a:lumOff val="60000"/>
                  </a:schemeClr>
                </a:solidFill>
              </a:rPr>
            </a:br>
            <a:r>
              <a:rPr lang="en-US" sz="2800" dirty="0">
                <a:solidFill>
                  <a:schemeClr val="tx1">
                    <a:lumMod val="40000"/>
                    <a:lumOff val="60000"/>
                  </a:schemeClr>
                </a:solidFill>
              </a:rPr>
              <a:t>We must </a:t>
            </a:r>
            <a:r>
              <a:rPr lang="en-US" sz="2800" b="1" dirty="0">
                <a:solidFill>
                  <a:srgbClr val="00B050"/>
                </a:solidFill>
              </a:rPr>
              <a:t>understand</a:t>
            </a:r>
            <a:r>
              <a:rPr lang="en-US" sz="2800" b="1" dirty="0">
                <a:solidFill>
                  <a:schemeClr val="tx1">
                    <a:lumMod val="40000"/>
                    <a:lumOff val="60000"/>
                  </a:schemeClr>
                </a:solidFill>
              </a:rPr>
              <a:t> </a:t>
            </a:r>
            <a:r>
              <a:rPr lang="en-US" sz="2800" dirty="0">
                <a:solidFill>
                  <a:schemeClr val="tx1">
                    <a:lumMod val="40000"/>
                    <a:lumOff val="60000"/>
                  </a:schemeClr>
                </a:solidFill>
              </a:rPr>
              <a:t>a concept before we can </a:t>
            </a:r>
            <a:r>
              <a:rPr lang="en-US" sz="2800" b="1" dirty="0">
                <a:solidFill>
                  <a:srgbClr val="00B050"/>
                </a:solidFill>
              </a:rPr>
              <a:t>apply</a:t>
            </a:r>
            <a:r>
              <a:rPr lang="en-US" sz="2800" dirty="0">
                <a:solidFill>
                  <a:schemeClr val="tx1">
                    <a:lumMod val="40000"/>
                    <a:lumOff val="60000"/>
                  </a:schemeClr>
                </a:solidFill>
              </a:rPr>
              <a:t> it.</a:t>
            </a:r>
            <a:br>
              <a:rPr lang="en-US" sz="2800" dirty="0">
                <a:solidFill>
                  <a:schemeClr val="tx1">
                    <a:lumMod val="40000"/>
                    <a:lumOff val="60000"/>
                  </a:schemeClr>
                </a:solidFill>
              </a:rPr>
            </a:br>
            <a:r>
              <a:rPr lang="en-US" sz="2800" dirty="0">
                <a:solidFill>
                  <a:schemeClr val="tx1">
                    <a:lumMod val="40000"/>
                    <a:lumOff val="60000"/>
                  </a:schemeClr>
                </a:solidFill>
              </a:rPr>
              <a:t>We must be able to </a:t>
            </a:r>
            <a:r>
              <a:rPr lang="en-US" sz="2800" b="1" dirty="0">
                <a:solidFill>
                  <a:srgbClr val="00B050"/>
                </a:solidFill>
              </a:rPr>
              <a:t>apply</a:t>
            </a:r>
            <a:r>
              <a:rPr lang="en-US" sz="2800" b="1" dirty="0">
                <a:solidFill>
                  <a:schemeClr val="tx1">
                    <a:lumMod val="40000"/>
                    <a:lumOff val="60000"/>
                  </a:schemeClr>
                </a:solidFill>
              </a:rPr>
              <a:t> </a:t>
            </a:r>
            <a:r>
              <a:rPr lang="en-US" sz="2800" dirty="0">
                <a:solidFill>
                  <a:schemeClr val="tx1">
                    <a:lumMod val="40000"/>
                    <a:lumOff val="60000"/>
                  </a:schemeClr>
                </a:solidFill>
              </a:rPr>
              <a:t>a concept before we </a:t>
            </a:r>
            <a:r>
              <a:rPr lang="en-US" sz="2800" b="1" dirty="0">
                <a:solidFill>
                  <a:srgbClr val="00B050"/>
                </a:solidFill>
              </a:rPr>
              <a:t>analyze</a:t>
            </a:r>
            <a:r>
              <a:rPr lang="en-US" sz="2800" dirty="0">
                <a:solidFill>
                  <a:schemeClr val="tx1">
                    <a:lumMod val="40000"/>
                    <a:lumOff val="60000"/>
                  </a:schemeClr>
                </a:solidFill>
              </a:rPr>
              <a:t> it.</a:t>
            </a:r>
            <a:br>
              <a:rPr lang="en-US" sz="2800" dirty="0">
                <a:solidFill>
                  <a:schemeClr val="tx1">
                    <a:lumMod val="40000"/>
                    <a:lumOff val="60000"/>
                  </a:schemeClr>
                </a:solidFill>
              </a:rPr>
            </a:br>
            <a:r>
              <a:rPr lang="en-US" sz="2800" dirty="0">
                <a:solidFill>
                  <a:schemeClr val="tx1">
                    <a:lumMod val="40000"/>
                    <a:lumOff val="60000"/>
                  </a:schemeClr>
                </a:solidFill>
              </a:rPr>
              <a:t>We must have </a:t>
            </a:r>
            <a:r>
              <a:rPr lang="en-US" sz="2800" b="1" dirty="0">
                <a:solidFill>
                  <a:srgbClr val="00B050"/>
                </a:solidFill>
              </a:rPr>
              <a:t>analyzed </a:t>
            </a:r>
            <a:r>
              <a:rPr lang="en-US" sz="2800" dirty="0">
                <a:solidFill>
                  <a:schemeClr val="tx1">
                    <a:lumMod val="40000"/>
                    <a:lumOff val="60000"/>
                  </a:schemeClr>
                </a:solidFill>
              </a:rPr>
              <a:t>a concept before we can </a:t>
            </a:r>
            <a:r>
              <a:rPr lang="en-US" sz="2800" b="1" dirty="0">
                <a:solidFill>
                  <a:srgbClr val="00B050"/>
                </a:solidFill>
              </a:rPr>
              <a:t>evaluate</a:t>
            </a:r>
            <a:r>
              <a:rPr lang="en-US" sz="2800" dirty="0">
                <a:solidFill>
                  <a:schemeClr val="tx1">
                    <a:lumMod val="40000"/>
                    <a:lumOff val="60000"/>
                  </a:schemeClr>
                </a:solidFill>
              </a:rPr>
              <a:t> it.</a:t>
            </a:r>
            <a:br>
              <a:rPr lang="en-US" sz="2800" dirty="0">
                <a:solidFill>
                  <a:schemeClr val="tx1">
                    <a:lumMod val="40000"/>
                    <a:lumOff val="60000"/>
                  </a:schemeClr>
                </a:solidFill>
              </a:rPr>
            </a:br>
            <a:r>
              <a:rPr lang="en-US" sz="2800" dirty="0">
                <a:solidFill>
                  <a:schemeClr val="tx1">
                    <a:lumMod val="40000"/>
                    <a:lumOff val="60000"/>
                  </a:schemeClr>
                </a:solidFill>
              </a:rPr>
              <a:t>We must have </a:t>
            </a:r>
            <a:r>
              <a:rPr lang="en-US" sz="2800" b="1" dirty="0">
                <a:solidFill>
                  <a:srgbClr val="00B050"/>
                </a:solidFill>
              </a:rPr>
              <a:t>remembered</a:t>
            </a:r>
            <a:r>
              <a:rPr lang="en-US" sz="2800" b="1" dirty="0">
                <a:solidFill>
                  <a:schemeClr val="tx1">
                    <a:lumMod val="40000"/>
                    <a:lumOff val="60000"/>
                  </a:schemeClr>
                </a:solidFill>
              </a:rPr>
              <a:t>, </a:t>
            </a:r>
            <a:r>
              <a:rPr lang="en-US" sz="2800" b="1" dirty="0">
                <a:solidFill>
                  <a:srgbClr val="00B050"/>
                </a:solidFill>
              </a:rPr>
              <a:t>understood</a:t>
            </a:r>
            <a:r>
              <a:rPr lang="en-US" sz="2800" b="1" dirty="0">
                <a:solidFill>
                  <a:schemeClr val="tx1">
                    <a:lumMod val="40000"/>
                    <a:lumOff val="60000"/>
                  </a:schemeClr>
                </a:solidFill>
              </a:rPr>
              <a:t>, </a:t>
            </a:r>
            <a:r>
              <a:rPr lang="en-US" sz="2800" b="1" dirty="0">
                <a:solidFill>
                  <a:srgbClr val="00B050"/>
                </a:solidFill>
              </a:rPr>
              <a:t>applied, analyzed</a:t>
            </a:r>
            <a:r>
              <a:rPr lang="en-US" sz="2800" b="1" dirty="0">
                <a:solidFill>
                  <a:schemeClr val="tx1">
                    <a:lumMod val="40000"/>
                    <a:lumOff val="60000"/>
                  </a:schemeClr>
                </a:solidFill>
              </a:rPr>
              <a:t>,</a:t>
            </a:r>
            <a:r>
              <a:rPr lang="en-US" sz="2800" dirty="0">
                <a:solidFill>
                  <a:schemeClr val="tx1">
                    <a:lumMod val="40000"/>
                    <a:lumOff val="60000"/>
                  </a:schemeClr>
                </a:solidFill>
              </a:rPr>
              <a:t> and </a:t>
            </a:r>
            <a:r>
              <a:rPr lang="en-US" sz="2800" b="1" dirty="0">
                <a:solidFill>
                  <a:srgbClr val="00B050"/>
                </a:solidFill>
              </a:rPr>
              <a:t>evaluated </a:t>
            </a:r>
            <a:r>
              <a:rPr lang="en-US" sz="2800" dirty="0">
                <a:solidFill>
                  <a:schemeClr val="tx1">
                    <a:lumMod val="40000"/>
                    <a:lumOff val="60000"/>
                  </a:schemeClr>
                </a:solidFill>
              </a:rPr>
              <a:t>a concept before we can </a:t>
            </a:r>
            <a:r>
              <a:rPr lang="en-US" sz="2800" b="1" dirty="0">
                <a:solidFill>
                  <a:srgbClr val="00B050"/>
                </a:solidFill>
              </a:rPr>
              <a:t>create</a:t>
            </a:r>
            <a:r>
              <a:rPr lang="en-US" sz="2800" b="1" dirty="0">
                <a:solidFill>
                  <a:schemeClr val="tx1">
                    <a:lumMod val="40000"/>
                    <a:lumOff val="60000"/>
                  </a:schemeClr>
                </a:solidFill>
              </a:rPr>
              <a:t>.</a:t>
            </a:r>
            <a:endParaRPr lang="en-US" sz="2800" dirty="0">
              <a:solidFill>
                <a:schemeClr val="tx1">
                  <a:lumMod val="40000"/>
                  <a:lumOff val="60000"/>
                </a:schemeClr>
              </a:solidFill>
            </a:endParaRPr>
          </a:p>
        </p:txBody>
      </p:sp>
      <p:sp>
        <p:nvSpPr>
          <p:cNvPr id="4" name="Rectangle 2"/>
          <p:cNvSpPr txBox="1">
            <a:spLocks noChangeArrowheads="1"/>
          </p:cNvSpPr>
          <p:nvPr/>
        </p:nvSpPr>
        <p:spPr>
          <a:xfrm>
            <a:off x="457200" y="274638"/>
            <a:ext cx="8043863" cy="654050"/>
          </a:xfrm>
          <a:prstGeom prst="rect">
            <a:avLst/>
          </a:prstGeom>
        </p:spPr>
        <p:txBody>
          <a:bodyPr/>
          <a:lstStyle/>
          <a:p>
            <a:pPr algn="ctr">
              <a:defRPr/>
            </a:pPr>
            <a:r>
              <a:rPr lang="en-GB" sz="3200" b="1" kern="0" dirty="0">
                <a:solidFill>
                  <a:schemeClr val="tx2"/>
                </a:solidFill>
                <a:latin typeface="+mj-lt"/>
                <a:ea typeface="+mj-ea"/>
                <a:cs typeface="+mj-cs"/>
              </a:rPr>
              <a:t> Blooms Knowledge Levels</a:t>
            </a:r>
            <a:endParaRPr lang="en-GB" sz="3200" kern="0" dirty="0">
              <a:solidFill>
                <a:schemeClr val="tx2"/>
              </a:solidFill>
              <a:latin typeface="+mj-lt"/>
              <a:ea typeface="+mj-ea"/>
              <a:cs typeface="+mj-c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half" idx="10"/>
          </p:nvPr>
        </p:nvSpPr>
        <p:spPr>
          <a:noFill/>
        </p:spPr>
        <p:txBody>
          <a:bodyPr/>
          <a:lstStyle/>
          <a:p>
            <a:fld id="{906EAF40-9D63-4E14-8088-D6DA33873082}" type="datetime5">
              <a:rPr lang="en-US" smtClean="0"/>
              <a:pPr/>
              <a:t>29-Dec-23</a:t>
            </a:fld>
            <a:endParaRPr lang="en-US"/>
          </a:p>
        </p:txBody>
      </p:sp>
      <p:sp>
        <p:nvSpPr>
          <p:cNvPr id="3" name="Rectangle 2"/>
          <p:cNvSpPr/>
          <p:nvPr/>
        </p:nvSpPr>
        <p:spPr>
          <a:xfrm>
            <a:off x="457200" y="928688"/>
            <a:ext cx="8043863" cy="5693866"/>
          </a:xfrm>
          <a:prstGeom prst="rect">
            <a:avLst/>
          </a:prstGeom>
        </p:spPr>
        <p:txBody>
          <a:bodyPr>
            <a:spAutoFit/>
          </a:bodyPr>
          <a:lstStyle/>
          <a:p>
            <a:pPr>
              <a:buFontTx/>
              <a:buNone/>
            </a:pPr>
            <a:r>
              <a:rPr lang="en-US" altLang="en-US" sz="2800" dirty="0">
                <a:solidFill>
                  <a:srgbClr val="00B0F0"/>
                </a:solidFill>
              </a:rPr>
              <a:t>Remember</a:t>
            </a:r>
            <a:r>
              <a:rPr lang="en-US" altLang="en-US" sz="2800" dirty="0"/>
              <a:t>- </a:t>
            </a:r>
            <a:r>
              <a:rPr lang="en-US" altLang="en-US" sz="2800" dirty="0">
                <a:solidFill>
                  <a:srgbClr val="BB77E5"/>
                </a:solidFill>
              </a:rPr>
              <a:t>List, Define, State, Write, Identify, Recall, Tabulate, show, recite, Name, Quote</a:t>
            </a:r>
          </a:p>
          <a:p>
            <a:r>
              <a:rPr lang="en-US" altLang="en-US" sz="2800" dirty="0">
                <a:solidFill>
                  <a:srgbClr val="00B0F0"/>
                </a:solidFill>
              </a:rPr>
              <a:t>Understand-</a:t>
            </a:r>
            <a:r>
              <a:rPr lang="en-US" altLang="en-US" sz="2800" dirty="0"/>
              <a:t> </a:t>
            </a:r>
            <a:r>
              <a:rPr lang="en-US" altLang="en-US" sz="2800" dirty="0">
                <a:solidFill>
                  <a:srgbClr val="BB77E5"/>
                </a:solidFill>
              </a:rPr>
              <a:t>Describe, Explain, Illustrate, compare, paraphrase, convert, restate, associate, interpret,  contrast, summarize</a:t>
            </a:r>
          </a:p>
          <a:p>
            <a:r>
              <a:rPr lang="en-US" altLang="en-US" sz="2800" dirty="0">
                <a:solidFill>
                  <a:srgbClr val="00B0F0"/>
                </a:solidFill>
              </a:rPr>
              <a:t>Apply</a:t>
            </a:r>
            <a:r>
              <a:rPr lang="en-US" altLang="en-US" sz="2800" dirty="0"/>
              <a:t>- </a:t>
            </a:r>
            <a:r>
              <a:rPr lang="en-US" altLang="en-US" sz="2800" dirty="0">
                <a:solidFill>
                  <a:srgbClr val="BB77E5"/>
                </a:solidFill>
              </a:rPr>
              <a:t>Apply, Use, Solve, Calculate, Compute, Find, Solve, predict, demonstrate ,determine, model</a:t>
            </a:r>
          </a:p>
          <a:p>
            <a:r>
              <a:rPr lang="en-US" altLang="en-US" sz="2800" dirty="0">
                <a:solidFill>
                  <a:srgbClr val="00B0F0"/>
                </a:solidFill>
              </a:rPr>
              <a:t>Analyze</a:t>
            </a:r>
            <a:r>
              <a:rPr lang="en-US" altLang="en-US" sz="2800" dirty="0"/>
              <a:t>- </a:t>
            </a:r>
            <a:r>
              <a:rPr lang="en-US" altLang="en-US" sz="2800" dirty="0">
                <a:solidFill>
                  <a:srgbClr val="BB77E5"/>
                </a:solidFill>
              </a:rPr>
              <a:t>Analyze, Justify, Organize, categorize, infer, classify</a:t>
            </a:r>
          </a:p>
          <a:p>
            <a:r>
              <a:rPr lang="en-US" altLang="en-US" sz="2800" dirty="0">
                <a:solidFill>
                  <a:srgbClr val="00B0F0"/>
                </a:solidFill>
              </a:rPr>
              <a:t>Evaluate-</a:t>
            </a:r>
            <a:r>
              <a:rPr lang="en-US" altLang="en-US" sz="2800" dirty="0"/>
              <a:t> </a:t>
            </a:r>
            <a:r>
              <a:rPr lang="en-US" altLang="en-US" sz="2800" dirty="0">
                <a:solidFill>
                  <a:srgbClr val="BB77E5"/>
                </a:solidFill>
              </a:rPr>
              <a:t>Evaluate, Choose, Select, Judge, examine, Assess, Decide, Conclude, Recommend, Argue</a:t>
            </a:r>
          </a:p>
          <a:p>
            <a:r>
              <a:rPr lang="en-US" altLang="en-US" sz="2800" dirty="0">
                <a:solidFill>
                  <a:srgbClr val="00B0F0"/>
                </a:solidFill>
              </a:rPr>
              <a:t>Create</a:t>
            </a:r>
            <a:r>
              <a:rPr lang="en-US" altLang="en-US" sz="2800" dirty="0"/>
              <a:t>- </a:t>
            </a:r>
            <a:r>
              <a:rPr lang="en-US" altLang="en-US" sz="2800" dirty="0">
                <a:solidFill>
                  <a:srgbClr val="BB77E5"/>
                </a:solidFill>
              </a:rPr>
              <a:t>Create, Propose, Produce, Plan, Build, invent , compose</a:t>
            </a:r>
          </a:p>
        </p:txBody>
      </p:sp>
      <p:sp>
        <p:nvSpPr>
          <p:cNvPr id="4" name="Rectangle 2"/>
          <p:cNvSpPr txBox="1">
            <a:spLocks noChangeArrowheads="1"/>
          </p:cNvSpPr>
          <p:nvPr/>
        </p:nvSpPr>
        <p:spPr>
          <a:xfrm>
            <a:off x="457200" y="274638"/>
            <a:ext cx="8043863" cy="654050"/>
          </a:xfrm>
          <a:prstGeom prst="rect">
            <a:avLst/>
          </a:prstGeom>
        </p:spPr>
        <p:txBody>
          <a:bodyPr/>
          <a:lstStyle/>
          <a:p>
            <a:pPr algn="ctr">
              <a:defRPr/>
            </a:pPr>
            <a:r>
              <a:rPr lang="en-GB" sz="3200" b="1" kern="0" dirty="0">
                <a:solidFill>
                  <a:schemeClr val="tx2"/>
                </a:solidFill>
                <a:latin typeface="+mj-lt"/>
                <a:ea typeface="+mj-ea"/>
                <a:cs typeface="+mj-cs"/>
              </a:rPr>
              <a:t>Recommended  Blooms  Action Verbs</a:t>
            </a:r>
            <a:endParaRPr lang="en-GB" sz="3200" kern="0" dirty="0">
              <a:solidFill>
                <a:schemeClr val="tx2"/>
              </a:solidFill>
              <a:latin typeface="+mj-lt"/>
              <a:ea typeface="+mj-ea"/>
              <a:cs typeface="+mj-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activities and Products</a:t>
            </a:r>
          </a:p>
        </p:txBody>
      </p:sp>
      <p:pic>
        <p:nvPicPr>
          <p:cNvPr id="4" name="Content Placeholder 3" descr="10.jpg"/>
          <p:cNvPicPr>
            <a:picLocks noGrp="1" noChangeAspect="1"/>
          </p:cNvPicPr>
          <p:nvPr>
            <p:ph idx="1"/>
          </p:nvPr>
        </p:nvPicPr>
        <p:blipFill>
          <a:blip r:embed="rId2"/>
          <a:stretch>
            <a:fillRect/>
          </a:stretch>
        </p:blipFill>
        <p:spPr>
          <a:xfrm>
            <a:off x="762000" y="1295400"/>
            <a:ext cx="7315200" cy="525671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Potential activities and Products (Contd.,)</a:t>
            </a:r>
          </a:p>
        </p:txBody>
      </p:sp>
      <p:pic>
        <p:nvPicPr>
          <p:cNvPr id="4" name="Content Placeholder 3" descr="11.jpg"/>
          <p:cNvPicPr>
            <a:picLocks noGrp="1" noChangeAspect="1"/>
          </p:cNvPicPr>
          <p:nvPr>
            <p:ph idx="1"/>
          </p:nvPr>
        </p:nvPicPr>
        <p:blipFill>
          <a:blip r:embed="rId2"/>
          <a:stretch>
            <a:fillRect/>
          </a:stretch>
        </p:blipFill>
        <p:spPr>
          <a:xfrm>
            <a:off x="762000" y="1295400"/>
            <a:ext cx="7315200" cy="5548604"/>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3.jpg"/>
          <p:cNvPicPr>
            <a:picLocks noGrp="1" noChangeAspect="1"/>
          </p:cNvPicPr>
          <p:nvPr>
            <p:ph idx="1"/>
          </p:nvPr>
        </p:nvPicPr>
        <p:blipFill>
          <a:blip r:embed="rId2"/>
          <a:stretch>
            <a:fillRect/>
          </a:stretch>
        </p:blipFill>
        <p:spPr>
          <a:xfrm>
            <a:off x="609600" y="1143000"/>
            <a:ext cx="7772400" cy="462518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a:xfrm>
            <a:off x="457200" y="457200"/>
            <a:ext cx="8229600" cy="914400"/>
          </a:xfrm>
        </p:spPr>
        <p:txBody>
          <a:bodyPr/>
          <a:lstStyle/>
          <a:p>
            <a:r>
              <a:rPr lang="en-US" sz="3600" dirty="0">
                <a:solidFill>
                  <a:srgbClr val="C00000"/>
                </a:solidFill>
              </a:rPr>
              <a:t>Blooms’ Taxonomy</a:t>
            </a:r>
          </a:p>
        </p:txBody>
      </p:sp>
      <p:sp>
        <p:nvSpPr>
          <p:cNvPr id="97283" name="Rectangle 3"/>
          <p:cNvSpPr>
            <a:spLocks noGrp="1"/>
          </p:cNvSpPr>
          <p:nvPr>
            <p:ph type="body" idx="4294967295"/>
          </p:nvPr>
        </p:nvSpPr>
        <p:spPr>
          <a:xfrm>
            <a:off x="381000" y="1066800"/>
            <a:ext cx="8229600" cy="5029200"/>
          </a:xfrm>
        </p:spPr>
        <p:txBody>
          <a:bodyPr>
            <a:normAutofit/>
          </a:bodyPr>
          <a:lstStyle/>
          <a:p>
            <a:pPr marL="400050" lvl="1">
              <a:lnSpc>
                <a:spcPct val="95000"/>
              </a:lnSpc>
              <a:spcBef>
                <a:spcPct val="0"/>
              </a:spcBef>
              <a:buClr>
                <a:srgbClr val="000000"/>
              </a:buClr>
              <a:buFontTx/>
              <a:buChar char="•"/>
            </a:pPr>
            <a:endParaRPr lang="en-US" dirty="0">
              <a:solidFill>
                <a:srgbClr val="000000"/>
              </a:solidFill>
            </a:endParaRPr>
          </a:p>
          <a:p>
            <a:pPr marL="114300" lvl="1" indent="0">
              <a:lnSpc>
                <a:spcPct val="95000"/>
              </a:lnSpc>
              <a:spcBef>
                <a:spcPct val="0"/>
              </a:spcBef>
              <a:buClr>
                <a:srgbClr val="000000"/>
              </a:buClr>
              <a:buNone/>
            </a:pPr>
            <a:r>
              <a:rPr lang="en-US" dirty="0">
                <a:solidFill>
                  <a:srgbClr val="000000"/>
                </a:solidFill>
              </a:rPr>
              <a:t> Reflection:  what is the role of Blooms Taxonomy in Teaching and  Learning ?</a:t>
            </a:r>
          </a:p>
          <a:p>
            <a:pPr marL="114300" lvl="1" indent="0">
              <a:lnSpc>
                <a:spcPct val="95000"/>
              </a:lnSpc>
              <a:spcBef>
                <a:spcPct val="0"/>
              </a:spcBef>
              <a:buClr>
                <a:srgbClr val="000000"/>
              </a:buClr>
              <a:buNone/>
            </a:pPr>
            <a:endParaRPr lang="en-US" sz="2400" dirty="0">
              <a:solidFill>
                <a:srgbClr val="000000"/>
              </a:solidFill>
            </a:endParaRPr>
          </a:p>
          <a:p>
            <a:pPr marL="114300" lvl="1" indent="0">
              <a:lnSpc>
                <a:spcPct val="95000"/>
              </a:lnSpc>
              <a:spcBef>
                <a:spcPct val="0"/>
              </a:spcBef>
              <a:buClr>
                <a:srgbClr val="000000"/>
              </a:buClr>
              <a:buNone/>
            </a:pPr>
            <a:endParaRPr lang="en-US" sz="2400" dirty="0">
              <a:solidFill>
                <a:srgbClr val="000000"/>
              </a:solidFill>
            </a:endParaRPr>
          </a:p>
          <a:p>
            <a:pPr marL="114300" lvl="1" indent="0">
              <a:lnSpc>
                <a:spcPct val="95000"/>
              </a:lnSpc>
              <a:spcBef>
                <a:spcPct val="0"/>
              </a:spcBef>
              <a:buClr>
                <a:srgbClr val="000000"/>
              </a:buClr>
              <a:buNone/>
            </a:pPr>
            <a:r>
              <a:rPr lang="en-AU" sz="2400" dirty="0"/>
              <a:t>More authentic tool for curriculum planning, instructional delivery and assessment</a:t>
            </a:r>
            <a:endParaRPr lang="en-US" sz="2400" dirty="0"/>
          </a:p>
          <a:p>
            <a:pPr>
              <a:buNone/>
            </a:pPr>
            <a:r>
              <a:rPr lang="en-AU" sz="2400" dirty="0"/>
              <a:t>  Aimed at broader audience</a:t>
            </a:r>
          </a:p>
          <a:p>
            <a:pPr>
              <a:buNone/>
            </a:pPr>
            <a:r>
              <a:rPr lang="en-AU" sz="2400" dirty="0"/>
              <a:t>  Easily applied to all levels of education</a:t>
            </a:r>
          </a:p>
          <a:p>
            <a:pPr marL="1009650" lvl="1" indent="-609600" algn="just">
              <a:lnSpc>
                <a:spcPct val="90000"/>
              </a:lnSpc>
              <a:buNone/>
            </a:pPr>
            <a:endParaRPr lang="en-US" sz="2400" dirty="0"/>
          </a:p>
          <a:p>
            <a:pPr marL="609600" indent="-609600" algn="just">
              <a:lnSpc>
                <a:spcPct val="90000"/>
              </a:lnSpc>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fade">
                                      <p:cBhvr>
                                        <p:cTn id="7" dur="3000"/>
                                        <p:tgtEl>
                                          <p:spTgt spid="97283">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animEffect transition="in" filter="fade">
                                      <p:cBhvr>
                                        <p:cTn id="11" dur="3000"/>
                                        <p:tgtEl>
                                          <p:spTgt spid="97283">
                                            <p:txEl>
                                              <p:pRg st="4" end="4"/>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97283">
                                            <p:txEl>
                                              <p:pRg st="5" end="5"/>
                                            </p:txEl>
                                          </p:spTgt>
                                        </p:tgtEl>
                                        <p:attrNameLst>
                                          <p:attrName>style.visibility</p:attrName>
                                        </p:attrNameLst>
                                      </p:cBhvr>
                                      <p:to>
                                        <p:strVal val="visible"/>
                                      </p:to>
                                    </p:set>
                                    <p:animEffect transition="in" filter="fade">
                                      <p:cBhvr>
                                        <p:cTn id="15" dur="3000"/>
                                        <p:tgtEl>
                                          <p:spTgt spid="97283">
                                            <p:txEl>
                                              <p:pRg st="5" end="5"/>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97283">
                                            <p:txEl>
                                              <p:pRg st="6" end="6"/>
                                            </p:txEl>
                                          </p:spTgt>
                                        </p:tgtEl>
                                        <p:attrNameLst>
                                          <p:attrName>style.visibility</p:attrName>
                                        </p:attrNameLst>
                                      </p:cBhvr>
                                      <p:to>
                                        <p:strVal val="visible"/>
                                      </p:to>
                                    </p:set>
                                    <p:animEffect transition="in" filter="fade">
                                      <p:cBhvr>
                                        <p:cTn id="19" dur="3000"/>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idx="1"/>
          </p:nvPr>
        </p:nvPicPr>
        <p:blipFill>
          <a:blip r:embed="rId2"/>
          <a:stretch>
            <a:fillRect/>
          </a:stretch>
        </p:blipFill>
        <p:spPr>
          <a:xfrm>
            <a:off x="609600" y="914400"/>
            <a:ext cx="7848600" cy="496960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jpg"/>
          <p:cNvPicPr>
            <a:picLocks noGrp="1" noChangeAspect="1"/>
          </p:cNvPicPr>
          <p:nvPr>
            <p:ph idx="1"/>
          </p:nvPr>
        </p:nvPicPr>
        <p:blipFill>
          <a:blip r:embed="rId2"/>
          <a:stretch>
            <a:fillRect/>
          </a:stretch>
        </p:blipFill>
        <p:spPr>
          <a:xfrm>
            <a:off x="0" y="457200"/>
            <a:ext cx="8686800" cy="629402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jpg"/>
          <p:cNvPicPr>
            <a:picLocks noGrp="1" noChangeAspect="1"/>
          </p:cNvPicPr>
          <p:nvPr>
            <p:ph idx="1"/>
          </p:nvPr>
        </p:nvPicPr>
        <p:blipFill>
          <a:blip r:embed="rId2"/>
          <a:stretch>
            <a:fillRect/>
          </a:stretch>
        </p:blipFill>
        <p:spPr>
          <a:xfrm>
            <a:off x="722580" y="609600"/>
            <a:ext cx="8421420" cy="62484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pic>
        <p:nvPicPr>
          <p:cNvPr id="4" name="Content Placeholder 3" descr="17.jpg"/>
          <p:cNvPicPr>
            <a:picLocks noGrp="1" noChangeAspect="1"/>
          </p:cNvPicPr>
          <p:nvPr>
            <p:ph idx="1"/>
          </p:nvPr>
        </p:nvPicPr>
        <p:blipFill>
          <a:blip r:embed="rId2"/>
          <a:stretch>
            <a:fillRect/>
          </a:stretch>
        </p:blipFill>
        <p:spPr>
          <a:xfrm>
            <a:off x="762000" y="1295400"/>
            <a:ext cx="7315200" cy="511469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jpg"/>
          <p:cNvPicPr>
            <a:picLocks noGrp="1" noChangeAspect="1"/>
          </p:cNvPicPr>
          <p:nvPr>
            <p:ph idx="1"/>
          </p:nvPr>
        </p:nvPicPr>
        <p:blipFill>
          <a:blip r:embed="rId2"/>
          <a:stretch>
            <a:fillRect/>
          </a:stretch>
        </p:blipFill>
        <p:spPr>
          <a:xfrm>
            <a:off x="838200" y="1143000"/>
            <a:ext cx="7315200" cy="5569151"/>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jpg"/>
          <p:cNvPicPr>
            <a:picLocks noGrp="1" noChangeAspect="1"/>
          </p:cNvPicPr>
          <p:nvPr>
            <p:ph idx="1"/>
          </p:nvPr>
        </p:nvPicPr>
        <p:blipFill>
          <a:blip r:embed="rId2"/>
          <a:stretch>
            <a:fillRect/>
          </a:stretch>
        </p:blipFill>
        <p:spPr>
          <a:xfrm>
            <a:off x="316267" y="838200"/>
            <a:ext cx="7989533" cy="489035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jpg"/>
          <p:cNvPicPr>
            <a:picLocks noGrp="1" noChangeAspect="1"/>
          </p:cNvPicPr>
          <p:nvPr>
            <p:ph idx="1"/>
          </p:nvPr>
        </p:nvPicPr>
        <p:blipFill>
          <a:blip r:embed="rId2"/>
          <a:stretch>
            <a:fillRect/>
          </a:stretch>
        </p:blipFill>
        <p:spPr>
          <a:xfrm>
            <a:off x="838200" y="1295400"/>
            <a:ext cx="7315200" cy="5452574"/>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1.jpg"/>
          <p:cNvPicPr>
            <a:picLocks noGrp="1" noChangeAspect="1"/>
          </p:cNvPicPr>
          <p:nvPr>
            <p:ph idx="1"/>
          </p:nvPr>
        </p:nvPicPr>
        <p:blipFill>
          <a:blip r:embed="rId2"/>
          <a:stretch>
            <a:fillRect/>
          </a:stretch>
        </p:blipFill>
        <p:spPr>
          <a:xfrm>
            <a:off x="152400" y="22891"/>
            <a:ext cx="8382000" cy="6405997"/>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jpg"/>
          <p:cNvPicPr>
            <a:picLocks noGrp="1" noChangeAspect="1"/>
          </p:cNvPicPr>
          <p:nvPr>
            <p:ph idx="1"/>
          </p:nvPr>
        </p:nvPicPr>
        <p:blipFill>
          <a:blip r:embed="rId2"/>
          <a:stretch>
            <a:fillRect/>
          </a:stretch>
        </p:blipFill>
        <p:spPr>
          <a:xfrm>
            <a:off x="304800" y="457200"/>
            <a:ext cx="8001000" cy="605769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txBox="1">
            <a:spLocks noGrp="1"/>
          </p:cNvSpPr>
          <p:nvPr/>
        </p:nvSpPr>
        <p:spPr bwMode="auto">
          <a:xfrm>
            <a:off x="6553200" y="6243638"/>
            <a:ext cx="2133600" cy="457200"/>
          </a:xfrm>
          <a:prstGeom prst="rect">
            <a:avLst/>
          </a:prstGeom>
          <a:noFill/>
          <a:ln>
            <a:miter lim="800000"/>
          </a:ln>
        </p:spPr>
        <p:txBody>
          <a:bodyPr anchor="b"/>
          <a:lstStyle/>
          <a:p>
            <a:pPr algn="r">
              <a:defRPr/>
            </a:pPr>
            <a:fld id="{FE2CC18A-BFCE-41A7-9C27-3A47EB3D6396}" type="slidenum">
              <a:rPr lang="en-US" sz="1200">
                <a:effectLst>
                  <a:outerShdw blurRad="38100" dist="38100" dir="2700000" algn="tl">
                    <a:srgbClr val="000000"/>
                  </a:outerShdw>
                </a:effectLst>
              </a:rPr>
              <a:pPr algn="r">
                <a:defRPr/>
              </a:pPr>
              <a:t>49</a:t>
            </a:fld>
            <a:endParaRPr lang="en-US" sz="1200">
              <a:effectLst>
                <a:outerShdw blurRad="38100" dist="38100" dir="2700000" algn="tl">
                  <a:srgbClr val="000000"/>
                </a:outerShdw>
              </a:effectLst>
            </a:endParaRPr>
          </a:p>
        </p:txBody>
      </p:sp>
      <p:sp>
        <p:nvSpPr>
          <p:cNvPr id="35843" name="Rectangle 3"/>
          <p:cNvSpPr>
            <a:spLocks noGrp="1" noChangeArrowheads="1"/>
          </p:cNvSpPr>
          <p:nvPr>
            <p:ph type="body" idx="1"/>
          </p:nvPr>
        </p:nvSpPr>
        <p:spPr>
          <a:xfrm>
            <a:off x="509588" y="428625"/>
            <a:ext cx="8280400" cy="844550"/>
          </a:xfrm>
        </p:spPr>
        <p:txBody>
          <a:bodyPr/>
          <a:lstStyle/>
          <a:p>
            <a:pPr algn="ctr" eaLnBrk="1" hangingPunct="1">
              <a:buFont typeface="Wingdings" panose="05000000000000000000" pitchFamily="2" charset="2"/>
              <a:buNone/>
            </a:pPr>
            <a:r>
              <a:rPr lang="en-GB"/>
              <a:t>AFFECTIVE DOMAIN</a:t>
            </a:r>
            <a:endParaRPr lang="en-IE"/>
          </a:p>
          <a:p>
            <a:pPr eaLnBrk="1" hangingPunct="1">
              <a:buFont typeface="Wingdings" panose="05000000000000000000" pitchFamily="2" charset="2"/>
              <a:buNone/>
            </a:pPr>
            <a:endParaRPr lang="en-GB"/>
          </a:p>
          <a:p>
            <a:pPr eaLnBrk="1" hangingPunct="1">
              <a:buFont typeface="Wingdings" panose="05000000000000000000" pitchFamily="2" charset="2"/>
              <a:buNone/>
            </a:pPr>
            <a:endParaRPr lang="en-GB"/>
          </a:p>
        </p:txBody>
      </p:sp>
      <p:sp>
        <p:nvSpPr>
          <p:cNvPr id="35844" name="Date Placeholder 21"/>
          <p:cNvSpPr>
            <a:spLocks noGrp="1"/>
          </p:cNvSpPr>
          <p:nvPr>
            <p:ph type="dt" sz="quarter" idx="10"/>
          </p:nvPr>
        </p:nvSpPr>
        <p:spPr>
          <a:noFill/>
        </p:spPr>
        <p:txBody>
          <a:bodyPr/>
          <a:lstStyle/>
          <a:p>
            <a:fld id="{B3342AE9-EC9C-47BF-9CDB-BA61AE028A42}" type="datetime5">
              <a:rPr lang="en-US" smtClean="0"/>
              <a:pPr/>
              <a:t>29-Dec-23</a:t>
            </a:fld>
            <a:endParaRPr lang="en-US"/>
          </a:p>
        </p:txBody>
      </p:sp>
      <p:sp>
        <p:nvSpPr>
          <p:cNvPr id="35845" name="Rectangle 5"/>
          <p:cNvSpPr>
            <a:spLocks noChangeArrowheads="1"/>
          </p:cNvSpPr>
          <p:nvPr/>
        </p:nvSpPr>
        <p:spPr bwMode="auto">
          <a:xfrm>
            <a:off x="509588" y="1273175"/>
            <a:ext cx="8101012" cy="1816100"/>
          </a:xfrm>
          <a:prstGeom prst="rect">
            <a:avLst/>
          </a:prstGeom>
          <a:noFill/>
          <a:ln w="9525">
            <a:noFill/>
            <a:miter lim="800000"/>
          </a:ln>
        </p:spPr>
        <p:txBody>
          <a:bodyPr>
            <a:spAutoFit/>
          </a:bodyPr>
          <a:lstStyle/>
          <a:p>
            <a:r>
              <a:rPr lang="en-US" sz="2800"/>
              <a:t>Emotion and Cognition are inextricably linked and perhaps never entirely separate, distinctive nor pure.</a:t>
            </a:r>
            <a:br>
              <a:rPr lang="en-US" sz="2800"/>
            </a:br>
            <a:r>
              <a:rPr lang="en-US" sz="2800"/>
              <a:t>                                           ~William James</a:t>
            </a:r>
          </a:p>
        </p:txBody>
      </p:sp>
      <p:sp>
        <p:nvSpPr>
          <p:cNvPr id="7" name="Rectangle 9"/>
          <p:cNvSpPr>
            <a:spLocks noChangeArrowheads="1"/>
          </p:cNvSpPr>
          <p:nvPr/>
        </p:nvSpPr>
        <p:spPr bwMode="auto">
          <a:xfrm>
            <a:off x="685800" y="3571875"/>
            <a:ext cx="7924800" cy="2295525"/>
          </a:xfrm>
          <a:prstGeom prst="rect">
            <a:avLst/>
          </a:prstGeom>
          <a:noFill/>
          <a:ln w="9525">
            <a:noFill/>
            <a:miter lim="800000"/>
          </a:ln>
        </p:spPr>
        <p:txBody>
          <a:bodyPr anchor="ctr"/>
          <a:lstStyle/>
          <a:p>
            <a:pPr algn="ctr"/>
            <a:r>
              <a:rPr lang="en-US" sz="2800">
                <a:cs typeface="Arial" panose="020B0604020202020204" pitchFamily="34" charset="0"/>
              </a:rPr>
              <a:t>The separation of the head from the heart has contributed to a fractured education system that produces minds that do not know how to feel and hearts that do not know how to think.</a:t>
            </a:r>
            <a:br>
              <a:rPr lang="en-US" sz="2800">
                <a:cs typeface="Arial" panose="020B0604020202020204" pitchFamily="34" charset="0"/>
              </a:rPr>
            </a:br>
            <a:r>
              <a:rPr lang="en-US" sz="2800">
                <a:cs typeface="Arial" panose="020B0604020202020204" pitchFamily="34" charset="0"/>
              </a:rPr>
              <a:t>                                           ~Parker Palmer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solidFill>
                  <a:srgbClr val="00B0F0"/>
                </a:solidFill>
              </a:rPr>
              <a:t>Present Scenario </a:t>
            </a:r>
          </a:p>
        </p:txBody>
      </p:sp>
      <p:sp>
        <p:nvSpPr>
          <p:cNvPr id="3" name="Content Placeholder 2"/>
          <p:cNvSpPr>
            <a:spLocks noGrp="1"/>
          </p:cNvSpPr>
          <p:nvPr>
            <p:ph idx="1"/>
          </p:nvPr>
        </p:nvSpPr>
        <p:spPr>
          <a:xfrm>
            <a:off x="304800" y="914400"/>
            <a:ext cx="8610600" cy="5638800"/>
          </a:xfrm>
        </p:spPr>
        <p:txBody>
          <a:bodyPr>
            <a:noAutofit/>
          </a:bodyPr>
          <a:lstStyle/>
          <a:p>
            <a:r>
              <a:rPr lang="en-US" sz="2400" dirty="0"/>
              <a:t>OBE a performance-based approach has emerged as a major reform model in the global education</a:t>
            </a:r>
          </a:p>
          <a:p>
            <a:endParaRPr lang="en-US" sz="2400" dirty="0"/>
          </a:p>
          <a:p>
            <a:r>
              <a:rPr lang="en-US" sz="2400" dirty="0"/>
              <a:t>NBA and NAAC has made it mandatory for engineering institutions to adapt OBE framework for their curriculum design, delivery and assessment</a:t>
            </a:r>
          </a:p>
          <a:p>
            <a:endParaRPr lang="en-US" sz="2400" dirty="0"/>
          </a:p>
          <a:p>
            <a:r>
              <a:rPr lang="en-US" sz="2400" dirty="0"/>
              <a:t>POs/ PSOs  are clearly and unambiguously specified  to determine the curriculum content and its organization, the teaching methods and strategies and the assessment process</a:t>
            </a:r>
          </a:p>
          <a:p>
            <a:endParaRPr lang="en-US" sz="2400" dirty="0"/>
          </a:p>
          <a:p>
            <a:endParaRPr lang="en-US" sz="2400" dirty="0"/>
          </a:p>
          <a:p>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Krathwohl's Affective Domain of Objectives - EDUCATIONAL TECHNOLOGY 2"/>
          <p:cNvPicPr>
            <a:picLocks noChangeAspect="1" noChangeArrowheads="1"/>
          </p:cNvPicPr>
          <p:nvPr/>
        </p:nvPicPr>
        <p:blipFill>
          <a:blip r:embed="rId2"/>
          <a:srcRect/>
          <a:stretch>
            <a:fillRect/>
          </a:stretch>
        </p:blipFill>
        <p:spPr bwMode="auto">
          <a:xfrm>
            <a:off x="990600" y="914400"/>
            <a:ext cx="6324600" cy="474345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a:xfrm>
            <a:off x="457200" y="457200"/>
            <a:ext cx="8229600" cy="914400"/>
          </a:xfrm>
        </p:spPr>
        <p:txBody>
          <a:bodyPr/>
          <a:lstStyle/>
          <a:p>
            <a:r>
              <a:rPr lang="en-US" sz="3600" dirty="0">
                <a:solidFill>
                  <a:srgbClr val="C00000"/>
                </a:solidFill>
              </a:rPr>
              <a:t>Blooms’ Taxonomy…</a:t>
            </a:r>
          </a:p>
        </p:txBody>
      </p:sp>
      <p:sp>
        <p:nvSpPr>
          <p:cNvPr id="97283" name="Rectangle 3"/>
          <p:cNvSpPr>
            <a:spLocks noGrp="1"/>
          </p:cNvSpPr>
          <p:nvPr>
            <p:ph type="body" idx="4294967295"/>
          </p:nvPr>
        </p:nvSpPr>
        <p:spPr>
          <a:xfrm>
            <a:off x="457200" y="1371600"/>
            <a:ext cx="8229600" cy="5334000"/>
          </a:xfrm>
        </p:spPr>
        <p:txBody>
          <a:bodyPr>
            <a:normAutofit/>
          </a:bodyPr>
          <a:lstStyle/>
          <a:p>
            <a:pPr marL="400050" lvl="1">
              <a:lnSpc>
                <a:spcPct val="95000"/>
              </a:lnSpc>
              <a:spcBef>
                <a:spcPct val="0"/>
              </a:spcBef>
              <a:buClr>
                <a:srgbClr val="000000"/>
              </a:buClr>
              <a:buNone/>
            </a:pPr>
            <a:r>
              <a:rPr lang="en-US" dirty="0">
                <a:solidFill>
                  <a:srgbClr val="C00000"/>
                </a:solidFill>
              </a:rPr>
              <a:t>Affective Domain:</a:t>
            </a:r>
          </a:p>
          <a:p>
            <a:pPr marL="400050" lvl="1" algn="just">
              <a:lnSpc>
                <a:spcPct val="110000"/>
              </a:lnSpc>
              <a:spcBef>
                <a:spcPct val="0"/>
              </a:spcBef>
              <a:buClr>
                <a:srgbClr val="000000"/>
              </a:buClr>
              <a:buFontTx/>
              <a:buChar char="•"/>
            </a:pPr>
            <a:r>
              <a:rPr lang="en-US" sz="3000" dirty="0"/>
              <a:t> Receiving </a:t>
            </a:r>
            <a:r>
              <a:rPr lang="en-US" sz="3000" dirty="0">
                <a:solidFill>
                  <a:srgbClr val="C00000"/>
                </a:solidFill>
              </a:rPr>
              <a:t>(Attending)</a:t>
            </a:r>
          </a:p>
          <a:p>
            <a:pPr marL="800100" lvl="2" algn="just">
              <a:lnSpc>
                <a:spcPct val="110000"/>
              </a:lnSpc>
              <a:spcBef>
                <a:spcPct val="0"/>
              </a:spcBef>
              <a:buClr>
                <a:srgbClr val="000000"/>
              </a:buClr>
              <a:buFontTx/>
              <a:buChar char="•"/>
            </a:pPr>
            <a:r>
              <a:rPr lang="en-US" dirty="0"/>
              <a:t> Learners willingness to receive information </a:t>
            </a:r>
          </a:p>
          <a:p>
            <a:pPr marL="1257300" lvl="3" algn="just">
              <a:lnSpc>
                <a:spcPct val="110000"/>
              </a:lnSpc>
              <a:spcBef>
                <a:spcPct val="0"/>
              </a:spcBef>
              <a:buClr>
                <a:srgbClr val="000000"/>
              </a:buClr>
              <a:buFontTx/>
              <a:buChar char="•"/>
            </a:pPr>
            <a:r>
              <a:rPr lang="en-US" dirty="0"/>
              <a:t>Ask, accept, hold</a:t>
            </a:r>
          </a:p>
          <a:p>
            <a:pPr marL="400050" lvl="1" algn="just">
              <a:lnSpc>
                <a:spcPct val="110000"/>
              </a:lnSpc>
              <a:spcBef>
                <a:spcPct val="0"/>
              </a:spcBef>
              <a:buClr>
                <a:srgbClr val="000000"/>
              </a:buClr>
              <a:buFontTx/>
              <a:buChar char="•"/>
            </a:pPr>
            <a:r>
              <a:rPr lang="en-US" sz="3000" dirty="0"/>
              <a:t>Responding </a:t>
            </a:r>
            <a:endParaRPr lang="en-US" sz="3000" dirty="0">
              <a:solidFill>
                <a:srgbClr val="C00000"/>
              </a:solidFill>
            </a:endParaRPr>
          </a:p>
          <a:p>
            <a:pPr marL="800100" lvl="2" algn="just">
              <a:lnSpc>
                <a:spcPct val="110000"/>
              </a:lnSpc>
              <a:spcBef>
                <a:spcPct val="0"/>
              </a:spcBef>
              <a:buClr>
                <a:srgbClr val="000000"/>
              </a:buClr>
              <a:buFontTx/>
              <a:buChar char="•"/>
            </a:pPr>
            <a:r>
              <a:rPr lang="en-US" dirty="0"/>
              <a:t>Active Participation </a:t>
            </a:r>
          </a:p>
          <a:p>
            <a:pPr marL="1257300" lvl="3" algn="just">
              <a:lnSpc>
                <a:spcPct val="110000"/>
              </a:lnSpc>
              <a:spcBef>
                <a:spcPct val="0"/>
              </a:spcBef>
              <a:buClr>
                <a:srgbClr val="000000"/>
              </a:buClr>
              <a:buFontTx/>
              <a:buChar char="•"/>
            </a:pPr>
            <a:r>
              <a:rPr lang="en-US" dirty="0"/>
              <a:t>Not just willing to attend, but are actively attending	</a:t>
            </a:r>
          </a:p>
          <a:p>
            <a:pPr marL="1257300" lvl="3" algn="just">
              <a:lnSpc>
                <a:spcPct val="110000"/>
              </a:lnSpc>
              <a:spcBef>
                <a:spcPct val="0"/>
              </a:spcBef>
              <a:buClr>
                <a:srgbClr val="000000"/>
              </a:buClr>
              <a:buFontTx/>
              <a:buChar char="•"/>
            </a:pPr>
            <a:r>
              <a:rPr lang="en-US" dirty="0"/>
              <a:t>Answer, assist, discuss</a:t>
            </a:r>
          </a:p>
          <a:p>
            <a:pPr marL="400050" lvl="1" algn="just">
              <a:lnSpc>
                <a:spcPct val="110000"/>
              </a:lnSpc>
              <a:spcBef>
                <a:spcPct val="0"/>
              </a:spcBef>
              <a:buClr>
                <a:srgbClr val="000000"/>
              </a:buClr>
              <a:buFontTx/>
              <a:buChar char="•"/>
            </a:pPr>
            <a:r>
              <a:rPr lang="en-US" sz="3000" dirty="0"/>
              <a:t>Valuing </a:t>
            </a:r>
            <a:endParaRPr lang="en-US" sz="3000" dirty="0">
              <a:solidFill>
                <a:srgbClr val="C00000"/>
              </a:solidFill>
            </a:endParaRPr>
          </a:p>
          <a:p>
            <a:pPr marL="800100" lvl="2" algn="just">
              <a:lnSpc>
                <a:spcPct val="110000"/>
              </a:lnSpc>
              <a:spcBef>
                <a:spcPct val="0"/>
              </a:spcBef>
              <a:buClr>
                <a:srgbClr val="000000"/>
              </a:buClr>
              <a:buFontTx/>
              <a:buChar char="•"/>
            </a:pPr>
            <a:r>
              <a:rPr lang="en-US" dirty="0"/>
              <a:t>This level ranges from acceptance of a value, to preference, to commitment to a value</a:t>
            </a:r>
          </a:p>
          <a:p>
            <a:pPr marL="1257300" lvl="3" algn="just">
              <a:lnSpc>
                <a:spcPct val="110000"/>
              </a:lnSpc>
              <a:spcBef>
                <a:spcPct val="0"/>
              </a:spcBef>
              <a:buClr>
                <a:srgbClr val="000000"/>
              </a:buClr>
              <a:buFontTx/>
              <a:buChar char="•"/>
            </a:pPr>
            <a:r>
              <a:rPr lang="en-US" dirty="0"/>
              <a:t>Embrace, follow, join, share, value</a:t>
            </a:r>
            <a:endParaRPr lang="en-US" sz="1800" dirty="0"/>
          </a:p>
          <a:p>
            <a:pPr lvl="1" algn="just">
              <a:buNone/>
            </a:pPr>
            <a:endParaRPr lang="en-US" sz="1800" dirty="0"/>
          </a:p>
          <a:p>
            <a:pPr marL="1009650" lvl="1" indent="-609600" algn="just">
              <a:lnSpc>
                <a:spcPct val="90000"/>
              </a:lnSpc>
            </a:pPr>
            <a:endParaRPr lang="en-US" sz="1600" dirty="0"/>
          </a:p>
          <a:p>
            <a:pPr marL="609600" indent="-609600" algn="just">
              <a:lnSpc>
                <a:spcPct val="90000"/>
              </a:lnSpc>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7" dur="500"/>
                                        <p:tgtEl>
                                          <p:spTgt spid="97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7283">
                                            <p:txEl>
                                              <p:pRg st="5" end="5"/>
                                            </p:txEl>
                                          </p:spTgt>
                                        </p:tgtEl>
                                        <p:attrNameLst>
                                          <p:attrName>style.visibility</p:attrName>
                                        </p:attrNameLst>
                                      </p:cBhvr>
                                      <p:to>
                                        <p:strVal val="visible"/>
                                      </p:to>
                                    </p:set>
                                    <p:animEffect transition="in" filter="blinds(horizontal)">
                                      <p:cBhvr>
                                        <p:cTn id="32" dur="500"/>
                                        <p:tgtEl>
                                          <p:spTgt spid="97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Effect transition="in" filter="blinds(horizontal)">
                                      <p:cBhvr>
                                        <p:cTn id="37" dur="500"/>
                                        <p:tgtEl>
                                          <p:spTgt spid="972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7283">
                                            <p:txEl>
                                              <p:pRg st="7" end="7"/>
                                            </p:txEl>
                                          </p:spTgt>
                                        </p:tgtEl>
                                        <p:attrNameLst>
                                          <p:attrName>style.visibility</p:attrName>
                                        </p:attrNameLst>
                                      </p:cBhvr>
                                      <p:to>
                                        <p:strVal val="visible"/>
                                      </p:to>
                                    </p:set>
                                    <p:animEffect transition="in" filter="blinds(horizontal)">
                                      <p:cBhvr>
                                        <p:cTn id="42" dur="500"/>
                                        <p:tgtEl>
                                          <p:spTgt spid="972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7283">
                                            <p:txEl>
                                              <p:pRg st="8" end="8"/>
                                            </p:txEl>
                                          </p:spTgt>
                                        </p:tgtEl>
                                        <p:attrNameLst>
                                          <p:attrName>style.visibility</p:attrName>
                                        </p:attrNameLst>
                                      </p:cBhvr>
                                      <p:to>
                                        <p:strVal val="visible"/>
                                      </p:to>
                                    </p:set>
                                    <p:animEffect transition="in" filter="blinds(horizontal)">
                                      <p:cBhvr>
                                        <p:cTn id="47" dur="500"/>
                                        <p:tgtEl>
                                          <p:spTgt spid="972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7283">
                                            <p:txEl>
                                              <p:pRg st="9" end="9"/>
                                            </p:txEl>
                                          </p:spTgt>
                                        </p:tgtEl>
                                        <p:attrNameLst>
                                          <p:attrName>style.visibility</p:attrName>
                                        </p:attrNameLst>
                                      </p:cBhvr>
                                      <p:to>
                                        <p:strVal val="visible"/>
                                      </p:to>
                                    </p:set>
                                    <p:animEffect transition="in" filter="blinds(horizontal)">
                                      <p:cBhvr>
                                        <p:cTn id="52" dur="500"/>
                                        <p:tgtEl>
                                          <p:spTgt spid="9728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7283">
                                            <p:txEl>
                                              <p:pRg st="10" end="10"/>
                                            </p:txEl>
                                          </p:spTgt>
                                        </p:tgtEl>
                                        <p:attrNameLst>
                                          <p:attrName>style.visibility</p:attrName>
                                        </p:attrNameLst>
                                      </p:cBhvr>
                                      <p:to>
                                        <p:strVal val="visible"/>
                                      </p:to>
                                    </p:set>
                                    <p:animEffect transition="in" filter="blinds(horizontal)">
                                      <p:cBhvr>
                                        <p:cTn id="57" dur="500"/>
                                        <p:tgtEl>
                                          <p:spTgt spid="972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a:xfrm>
            <a:off x="457200" y="457200"/>
            <a:ext cx="8229600" cy="914400"/>
          </a:xfrm>
        </p:spPr>
        <p:txBody>
          <a:bodyPr/>
          <a:lstStyle/>
          <a:p>
            <a:r>
              <a:rPr lang="en-US" sz="3600" dirty="0">
                <a:solidFill>
                  <a:srgbClr val="C00000"/>
                </a:solidFill>
              </a:rPr>
              <a:t>Blooms’ Taxonomy…</a:t>
            </a:r>
          </a:p>
        </p:txBody>
      </p:sp>
      <p:sp>
        <p:nvSpPr>
          <p:cNvPr id="97283" name="Rectangle 3"/>
          <p:cNvSpPr>
            <a:spLocks noGrp="1"/>
          </p:cNvSpPr>
          <p:nvPr>
            <p:ph type="body" idx="4294967295"/>
          </p:nvPr>
        </p:nvSpPr>
        <p:spPr>
          <a:xfrm>
            <a:off x="457200" y="1371600"/>
            <a:ext cx="8229600" cy="5334000"/>
          </a:xfrm>
        </p:spPr>
        <p:txBody>
          <a:bodyPr>
            <a:normAutofit/>
          </a:bodyPr>
          <a:lstStyle/>
          <a:p>
            <a:pPr marL="400050" lvl="1">
              <a:lnSpc>
                <a:spcPct val="95000"/>
              </a:lnSpc>
              <a:spcBef>
                <a:spcPct val="0"/>
              </a:spcBef>
              <a:buClr>
                <a:srgbClr val="000000"/>
              </a:buClr>
              <a:buNone/>
            </a:pPr>
            <a:r>
              <a:rPr lang="en-US" dirty="0">
                <a:solidFill>
                  <a:srgbClr val="C00000"/>
                </a:solidFill>
              </a:rPr>
              <a:t>Affective Domain…</a:t>
            </a:r>
          </a:p>
          <a:p>
            <a:pPr marL="400050" lvl="1" algn="just">
              <a:lnSpc>
                <a:spcPct val="110000"/>
              </a:lnSpc>
              <a:spcBef>
                <a:spcPct val="0"/>
              </a:spcBef>
              <a:buClr>
                <a:srgbClr val="000000"/>
              </a:buClr>
              <a:buFontTx/>
              <a:buChar char="•"/>
            </a:pPr>
            <a:r>
              <a:rPr lang="en-US" sz="3000" dirty="0"/>
              <a:t> Organizing </a:t>
            </a:r>
            <a:endParaRPr lang="en-US" sz="3000" dirty="0">
              <a:solidFill>
                <a:srgbClr val="C00000"/>
              </a:solidFill>
            </a:endParaRPr>
          </a:p>
          <a:p>
            <a:pPr marL="800100" lvl="2" algn="just">
              <a:lnSpc>
                <a:spcPct val="110000"/>
              </a:lnSpc>
              <a:spcBef>
                <a:spcPct val="0"/>
              </a:spcBef>
              <a:buClr>
                <a:srgbClr val="000000"/>
              </a:buClr>
              <a:buFontTx/>
              <a:buChar char="•"/>
            </a:pPr>
            <a:r>
              <a:rPr lang="en-US" dirty="0"/>
              <a:t> Organization of values into a system, determining the relationship among them, and establishing dominant and pervasive values</a:t>
            </a:r>
          </a:p>
          <a:p>
            <a:pPr marL="1257300" lvl="3" algn="just">
              <a:lnSpc>
                <a:spcPct val="110000"/>
              </a:lnSpc>
              <a:spcBef>
                <a:spcPct val="0"/>
              </a:spcBef>
              <a:buClr>
                <a:srgbClr val="000000"/>
              </a:buClr>
              <a:buFontTx/>
              <a:buChar char="•"/>
            </a:pPr>
            <a:r>
              <a:rPr lang="en-US" dirty="0"/>
              <a:t>Alter, combine, complete, integrate, order, organize, relate, synthesize</a:t>
            </a:r>
          </a:p>
          <a:p>
            <a:pPr marL="400050" lvl="1" algn="just">
              <a:lnSpc>
                <a:spcPct val="110000"/>
              </a:lnSpc>
              <a:spcBef>
                <a:spcPct val="0"/>
              </a:spcBef>
              <a:buClr>
                <a:srgbClr val="000000"/>
              </a:buClr>
              <a:buFontTx/>
              <a:buChar char="•"/>
            </a:pPr>
            <a:r>
              <a:rPr lang="en-US" sz="3000" dirty="0"/>
              <a:t>Characterizing </a:t>
            </a:r>
            <a:endParaRPr lang="en-US" sz="3000" dirty="0">
              <a:solidFill>
                <a:srgbClr val="C00000"/>
              </a:solidFill>
            </a:endParaRPr>
          </a:p>
          <a:p>
            <a:pPr marL="800100" lvl="2" algn="just">
              <a:lnSpc>
                <a:spcPct val="110000"/>
              </a:lnSpc>
              <a:spcBef>
                <a:spcPct val="0"/>
              </a:spcBef>
              <a:buClr>
                <a:srgbClr val="000000"/>
              </a:buClr>
              <a:buFontTx/>
              <a:buChar char="•"/>
            </a:pPr>
            <a:r>
              <a:rPr lang="en-US" dirty="0"/>
              <a:t>Individual acts consistently in accordance with the values he/she has internalized </a:t>
            </a:r>
          </a:p>
          <a:p>
            <a:pPr marL="1257300" lvl="3" algn="just">
              <a:lnSpc>
                <a:spcPct val="110000"/>
              </a:lnSpc>
              <a:spcBef>
                <a:spcPct val="0"/>
              </a:spcBef>
              <a:buClr>
                <a:srgbClr val="000000"/>
              </a:buClr>
              <a:buFontTx/>
              <a:buChar char="•"/>
            </a:pPr>
            <a:r>
              <a:rPr lang="en-US" dirty="0"/>
              <a:t>Discriminate, display, influence, presuppose, qualify, resolve, solve, verify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7" dur="500"/>
                                        <p:tgtEl>
                                          <p:spTgt spid="97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7283">
                                            <p:txEl>
                                              <p:pRg st="5" end="5"/>
                                            </p:txEl>
                                          </p:spTgt>
                                        </p:tgtEl>
                                        <p:attrNameLst>
                                          <p:attrName>style.visibility</p:attrName>
                                        </p:attrNameLst>
                                      </p:cBhvr>
                                      <p:to>
                                        <p:strVal val="visible"/>
                                      </p:to>
                                    </p:set>
                                    <p:animEffect transition="in" filter="blinds(horizontal)">
                                      <p:cBhvr>
                                        <p:cTn id="32" dur="500"/>
                                        <p:tgtEl>
                                          <p:spTgt spid="97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Effect transition="in" filter="blinds(horizontal)">
                                      <p:cBhvr>
                                        <p:cTn id="37" dur="500"/>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796925"/>
          </a:xfrm>
        </p:spPr>
        <p:txBody>
          <a:bodyPr/>
          <a:lstStyle/>
          <a:p>
            <a:r>
              <a:rPr lang="en-US" dirty="0"/>
              <a:t>Affective Domain: Action Verbs</a:t>
            </a:r>
          </a:p>
        </p:txBody>
      </p:sp>
      <p:sp>
        <p:nvSpPr>
          <p:cNvPr id="53251" name="Date Placeholder 3"/>
          <p:cNvSpPr>
            <a:spLocks noGrp="1"/>
          </p:cNvSpPr>
          <p:nvPr>
            <p:ph type="dt" sz="quarter" idx="10"/>
          </p:nvPr>
        </p:nvSpPr>
        <p:spPr>
          <a:noFill/>
        </p:spPr>
        <p:txBody>
          <a:bodyPr/>
          <a:lstStyle/>
          <a:p>
            <a:fld id="{9270C5F1-E229-4999-B419-57E1E5A18E20}" type="datetime5">
              <a:rPr lang="en-US" smtClean="0"/>
              <a:pPr/>
              <a:t>29-Dec-23</a:t>
            </a:fld>
            <a:endParaRPr lang="en-US"/>
          </a:p>
        </p:txBody>
      </p:sp>
      <p:graphicFrame>
        <p:nvGraphicFramePr>
          <p:cNvPr id="5" name="Table 4"/>
          <p:cNvGraphicFramePr>
            <a:graphicFrameLocks noGrp="1"/>
          </p:cNvGraphicFramePr>
          <p:nvPr/>
        </p:nvGraphicFramePr>
        <p:xfrm>
          <a:off x="457200" y="1357313"/>
          <a:ext cx="8229600" cy="4492626"/>
        </p:xfrm>
        <a:graphic>
          <a:graphicData uri="http://schemas.openxmlformats.org/drawingml/2006/table">
            <a:tbl>
              <a:tblPr/>
              <a:tblGrid>
                <a:gridCol w="1463675">
                  <a:extLst>
                    <a:ext uri="{9D8B030D-6E8A-4147-A177-3AD203B41FA5}">
                      <a16:colId xmlns:a16="http://schemas.microsoft.com/office/drawing/2014/main" xmlns="" val="20000"/>
                    </a:ext>
                  </a:extLst>
                </a:gridCol>
                <a:gridCol w="1751013">
                  <a:extLst>
                    <a:ext uri="{9D8B030D-6E8A-4147-A177-3AD203B41FA5}">
                      <a16:colId xmlns:a16="http://schemas.microsoft.com/office/drawing/2014/main" xmlns="" val="20001"/>
                    </a:ext>
                  </a:extLst>
                </a:gridCol>
                <a:gridCol w="1347787">
                  <a:extLst>
                    <a:ext uri="{9D8B030D-6E8A-4147-A177-3AD203B41FA5}">
                      <a16:colId xmlns:a16="http://schemas.microsoft.com/office/drawing/2014/main" xmlns="" val="20002"/>
                    </a:ext>
                  </a:extLst>
                </a:gridCol>
                <a:gridCol w="1598613">
                  <a:extLst>
                    <a:ext uri="{9D8B030D-6E8A-4147-A177-3AD203B41FA5}">
                      <a16:colId xmlns:a16="http://schemas.microsoft.com/office/drawing/2014/main" xmlns="" val="20003"/>
                    </a:ext>
                  </a:extLst>
                </a:gridCol>
                <a:gridCol w="2068512">
                  <a:extLst>
                    <a:ext uri="{9D8B030D-6E8A-4147-A177-3AD203B41FA5}">
                      <a16:colId xmlns:a16="http://schemas.microsoft.com/office/drawing/2014/main" xmlns="" val="20004"/>
                    </a:ext>
                  </a:extLst>
                </a:gridCol>
              </a:tblGrid>
              <a:tr h="312738">
                <a:tc>
                  <a:txBody>
                    <a:bodyPr/>
                    <a:lstStyle/>
                    <a:p>
                      <a:pPr marL="63500" marR="0" lvl="0" indent="0" algn="l" defTabSz="914400" rtl="0" eaLnBrk="1" fontAlgn="base" latinLnBrk="0" hangingPunct="1">
                        <a:lnSpc>
                          <a:spcPts val="1825"/>
                        </a:lnSpc>
                        <a:spcBef>
                          <a:spcPct val="0"/>
                        </a:spcBef>
                        <a:spcAft>
                          <a:spcPct val="0"/>
                        </a:spcAft>
                        <a:buClrTx/>
                        <a:buSzTx/>
                        <a:buFontTx/>
                        <a:buNone/>
                      </a:pPr>
                      <a:r>
                        <a:rPr kumimoji="0" lang="en-US" sz="15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Receiving</a:t>
                      </a:r>
                      <a:endParaRPr kumimoji="0" lang="en-US" sz="1000" b="0" i="0" u="none" strike="noStrike" cap="none" normalizeH="0" baseline="0" dirty="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63500" marR="0" lvl="0" indent="0" algn="l" defTabSz="914400" rtl="0" eaLnBrk="1" fontAlgn="base" latinLnBrk="0" hangingPunct="1">
                        <a:lnSpc>
                          <a:spcPts val="1825"/>
                        </a:lnSpc>
                        <a:spcBef>
                          <a:spcPct val="0"/>
                        </a:spcBef>
                        <a:spcAft>
                          <a:spcPct val="0"/>
                        </a:spcAft>
                        <a:buClrTx/>
                        <a:buSzTx/>
                        <a:buFontTx/>
                        <a:buNone/>
                      </a:pPr>
                      <a:r>
                        <a:rPr kumimoji="0" lang="en-US" sz="15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Responding</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63500" marR="0" lvl="0" indent="0" algn="l" defTabSz="914400" rtl="0" eaLnBrk="1" fontAlgn="base" latinLnBrk="0" hangingPunct="1">
                        <a:lnSpc>
                          <a:spcPts val="1825"/>
                        </a:lnSpc>
                        <a:spcBef>
                          <a:spcPct val="0"/>
                        </a:spcBef>
                        <a:spcAft>
                          <a:spcPct val="0"/>
                        </a:spcAft>
                        <a:buClrTx/>
                        <a:buSzTx/>
                        <a:buFontTx/>
                        <a:buNone/>
                      </a:pPr>
                      <a:r>
                        <a:rPr kumimoji="0" lang="en-US" sz="15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Valuing</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63500" marR="0" lvl="0" indent="0" algn="l" defTabSz="914400" rtl="0" eaLnBrk="1" fontAlgn="base" latinLnBrk="0" hangingPunct="1">
                        <a:lnSpc>
                          <a:spcPts val="1825"/>
                        </a:lnSpc>
                        <a:spcBef>
                          <a:spcPct val="0"/>
                        </a:spcBef>
                        <a:spcAft>
                          <a:spcPct val="0"/>
                        </a:spcAft>
                        <a:buClrTx/>
                        <a:buSzTx/>
                        <a:buFontTx/>
                        <a:buNone/>
                      </a:pPr>
                      <a:r>
                        <a:rPr kumimoji="0" lang="en-US" sz="15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Organizing</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63500" marR="0" lvl="0" indent="0" algn="l" defTabSz="914400" rtl="0" eaLnBrk="1" fontAlgn="base" latinLnBrk="0" hangingPunct="1">
                        <a:lnSpc>
                          <a:spcPts val="1825"/>
                        </a:lnSpc>
                        <a:spcBef>
                          <a:spcPct val="0"/>
                        </a:spcBef>
                        <a:spcAft>
                          <a:spcPct val="0"/>
                        </a:spcAft>
                        <a:buClrTx/>
                        <a:buSzTx/>
                        <a:buFontTx/>
                        <a:buNone/>
                      </a:pPr>
                      <a:r>
                        <a:rPr kumimoji="0" lang="en-US" sz="15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Characterizing</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1768475">
                <a:tc>
                  <a:txBody>
                    <a:bodyPr/>
                    <a:lstStyle/>
                    <a:p>
                      <a:pPr marL="63500" marR="0" lvl="0" indent="0" algn="l" defTabSz="914400" rtl="0" eaLnBrk="1" fontAlgn="base" latinLnBrk="0" hangingPunct="1">
                        <a:lnSpc>
                          <a:spcPts val="1375"/>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Students become aware of an</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ts val="135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attitude,</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behavior, or value.</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75"/>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Students exhibit a reaction or change as a</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ts val="135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result of</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exposure to an attitude, behavior, or value.</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75"/>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Students recognize value and</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ts val="135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display this</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through involvement or commitment.</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75"/>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Students determine a new value or</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ts val="135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behavior as</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important or a priority.</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1">
                        <a:lnSpc>
                          <a:spcPts val="1375"/>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Students integrate consistent behavior as a naturalized</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ts val="135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value in spite of</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p>
                      <a:pPr marL="6350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discomfort or cost. The value is recognized as a part of the person’s character.</a:t>
                      </a:r>
                      <a:endParaRPr kumimoji="0" lang="en-US" sz="1000" b="0" i="0" u="none" strike="noStrike" cap="none" normalizeH="0" baseline="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411413">
                <a:tc>
                  <a:txBody>
                    <a:bodyPr/>
                    <a:lstStyle/>
                    <a:p>
                      <a:pPr marL="0" marR="0" lvl="0" indent="0" algn="l" defTabSz="914400" rtl="0" eaLnBrk="1" fontAlgn="base" latinLnBrk="0" hangingPunct="1">
                        <a:lnSpc>
                          <a:spcPts val="650"/>
                        </a:lnSpc>
                        <a:spcBef>
                          <a:spcPct val="0"/>
                        </a:spcBef>
                        <a:spcAft>
                          <a:spcPct val="0"/>
                        </a:spcAft>
                        <a:buClrTx/>
                        <a:buSzTx/>
                        <a:buFontTx/>
                        <a:buNone/>
                      </a:pPr>
                      <a:endParaRPr kumimoji="0" lang="en-US" sz="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Accept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Attend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Describe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Explain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Locate</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Observe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Realize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Receive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Recognize</a:t>
                      </a:r>
                      <a:endParaRPr kumimoji="0" lang="en-US" sz="1000" b="0" i="0" u="none" strike="noStrike" cap="none" normalizeH="0" baseline="0" dirty="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650"/>
                        </a:lnSpc>
                        <a:spcBef>
                          <a:spcPct val="0"/>
                        </a:spcBef>
                        <a:spcAft>
                          <a:spcPct val="0"/>
                        </a:spcAft>
                        <a:buClrTx/>
                        <a:buSzTx/>
                        <a:buFontTx/>
                        <a:buNone/>
                      </a:pPr>
                      <a:endParaRPr kumimoji="0" lang="en-US" sz="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Behave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Comply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Cooperate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Discuss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Examine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Follow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Model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Present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Respond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Show </a:t>
                      </a:r>
                    </a:p>
                    <a:p>
                      <a:pPr marL="0" marR="0" lvl="0" indent="0" algn="l" defTabSz="914400" rtl="0" eaLnBrk="1" fontAlgn="base" latinLnBrk="0" hangingPunct="1">
                        <a:lnSpc>
                          <a:spcPct val="115000"/>
                        </a:lnSpc>
                        <a:spcBef>
                          <a:spcPct val="0"/>
                        </a:spcBef>
                        <a:spcAft>
                          <a:spcPct val="0"/>
                        </a:spcAft>
                        <a:buClrTx/>
                        <a:buSzTx/>
                        <a:buFontTx/>
                        <a:buNone/>
                      </a:pPr>
                      <a:endParaRPr kumimoji="0" lang="en-US" sz="1000" b="0" i="0" u="none" strike="noStrike" cap="none" normalizeH="0" baseline="0" dirty="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650"/>
                        </a:lnSpc>
                        <a:spcBef>
                          <a:spcPct val="0"/>
                        </a:spcBef>
                        <a:spcAft>
                          <a:spcPct val="0"/>
                        </a:spcAft>
                        <a:buClrTx/>
                        <a:buSzTx/>
                        <a:buFontTx/>
                        <a:buNone/>
                      </a:pPr>
                      <a:endParaRPr kumimoji="0" lang="en-US" sz="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Accept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Adapt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Balance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Choose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Differentiate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Defend I</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Influence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Prefer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Recognize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Seek</a:t>
                      </a:r>
                      <a:endParaRPr kumimoji="0" lang="en-US" sz="1000" b="0" i="0" u="none" strike="noStrike" cap="none" normalizeH="0" baseline="0" dirty="0">
                        <a:ln>
                          <a:noFill/>
                        </a:ln>
                        <a:solidFill>
                          <a:schemeClr val="tx1"/>
                        </a:solidFill>
                        <a:effectLst/>
                        <a:latin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Value</a:t>
                      </a:r>
                      <a:endParaRPr kumimoji="0" lang="en-US" sz="1000" b="0" i="0" u="none" strike="noStrike" cap="none" normalizeH="0" baseline="0" dirty="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650"/>
                        </a:lnSpc>
                        <a:spcBef>
                          <a:spcPct val="0"/>
                        </a:spcBef>
                        <a:spcAft>
                          <a:spcPct val="0"/>
                        </a:spcAft>
                        <a:buClrTx/>
                        <a:buSzTx/>
                        <a:buFontTx/>
                        <a:buNone/>
                      </a:pPr>
                      <a:endParaRPr kumimoji="0" lang="en-US" sz="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Adapt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Adjust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Alter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Change</a:t>
                      </a:r>
                      <a:endParaRPr kumimoji="0" lang="en-US" sz="1000" b="0" i="0" u="none" strike="noStrike" cap="none" normalizeH="0" baseline="0" dirty="0">
                        <a:ln>
                          <a:noFill/>
                        </a:ln>
                        <a:solidFill>
                          <a:schemeClr val="tx1"/>
                        </a:solidFill>
                        <a:effectLst/>
                        <a:latin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Customize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Develop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Improve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Manipulate</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Modify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Practice</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Revise</a:t>
                      </a:r>
                      <a:endParaRPr kumimoji="0" lang="en-US" sz="1000" b="0" i="0" u="none" strike="noStrike" cap="none" normalizeH="0" baseline="0" dirty="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650"/>
                        </a:lnSpc>
                        <a:spcBef>
                          <a:spcPct val="0"/>
                        </a:spcBef>
                        <a:spcAft>
                          <a:spcPct val="0"/>
                        </a:spcAft>
                        <a:buClrTx/>
                        <a:buSzTx/>
                        <a:buFontTx/>
                        <a:buNone/>
                      </a:pPr>
                      <a:endParaRPr kumimoji="0" lang="en-US" sz="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Authenticate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Characterize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Defend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Display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Embody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Habituate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Internalize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Produce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Represent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Validate </a:t>
                      </a:r>
                    </a:p>
                    <a:p>
                      <a:pPr marL="0" marR="0" lvl="0" indent="0" algn="l" defTabSz="914400" rtl="0" eaLnBrk="1" fontAlgn="base" latinLnBrk="0" hangingPunct="1">
                        <a:lnSpc>
                          <a:spcPct val="115000"/>
                        </a:lnSpc>
                        <a:spcBef>
                          <a:spcPct val="0"/>
                        </a:spcBef>
                        <a:spcAft>
                          <a:spcPct val="0"/>
                        </a:spcAft>
                        <a:buClrTx/>
                        <a:buSzTx/>
                        <a:buFontTx/>
                        <a:buNone/>
                      </a:pPr>
                      <a:r>
                        <a:rPr kumimoji="0" 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Verify</a:t>
                      </a:r>
                      <a:endParaRPr kumimoji="0" lang="en-US" sz="1000" b="0" i="0" u="none" strike="noStrike" cap="none" normalizeH="0" baseline="0" dirty="0">
                        <a:ln>
                          <a:noFill/>
                        </a:ln>
                        <a:solidFill>
                          <a:schemeClr val="tx1"/>
                        </a:solidFill>
                        <a:effectLst/>
                        <a:latin typeface="Calibri" panose="020F050202020403020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ln>
        </p:spPr>
        <p:txBody>
          <a:bodyPr anchor="b"/>
          <a:lstStyle/>
          <a:p>
            <a:pPr algn="r">
              <a:defRPr/>
            </a:pPr>
            <a:fld id="{9DC0B66D-7E26-45D2-9EE8-08AADE45F800}" type="slidenum">
              <a:rPr lang="en-US" sz="1200">
                <a:effectLst>
                  <a:outerShdw blurRad="38100" dist="38100" dir="2700000" algn="tl">
                    <a:srgbClr val="000000"/>
                  </a:outerShdw>
                </a:effectLst>
              </a:rPr>
              <a:pPr algn="r">
                <a:defRPr/>
              </a:pPr>
              <a:t>54</a:t>
            </a:fld>
            <a:endParaRPr lang="en-US" sz="1200">
              <a:effectLst>
                <a:outerShdw blurRad="38100" dist="38100" dir="2700000" algn="tl">
                  <a:srgbClr val="000000"/>
                </a:outerShdw>
              </a:effectLst>
            </a:endParaRPr>
          </a:p>
        </p:txBody>
      </p:sp>
      <p:sp>
        <p:nvSpPr>
          <p:cNvPr id="54275" name="Rectangle 2"/>
          <p:cNvSpPr>
            <a:spLocks noGrp="1" noChangeArrowheads="1"/>
          </p:cNvSpPr>
          <p:nvPr>
            <p:ph type="title"/>
          </p:nvPr>
        </p:nvSpPr>
        <p:spPr>
          <a:xfrm>
            <a:off x="214313" y="274638"/>
            <a:ext cx="8472487" cy="1143000"/>
          </a:xfrm>
        </p:spPr>
        <p:txBody>
          <a:bodyPr/>
          <a:lstStyle/>
          <a:p>
            <a:pPr eaLnBrk="1" hangingPunct="1"/>
            <a:r>
              <a:rPr lang="en-IE" sz="3200"/>
              <a:t>Examples of </a:t>
            </a:r>
            <a:br>
              <a:rPr lang="en-IE" sz="3200"/>
            </a:br>
            <a:r>
              <a:rPr lang="en-IE" sz="3200"/>
              <a:t>Course Outcomes in Affective Domain</a:t>
            </a:r>
            <a:endParaRPr lang="en-US" sz="3200"/>
          </a:p>
        </p:txBody>
      </p:sp>
      <p:sp>
        <p:nvSpPr>
          <p:cNvPr id="54276" name="Rectangle 3"/>
          <p:cNvSpPr>
            <a:spLocks noGrp="1" noChangeArrowheads="1"/>
          </p:cNvSpPr>
          <p:nvPr>
            <p:ph type="body" idx="1"/>
          </p:nvPr>
        </p:nvSpPr>
        <p:spPr>
          <a:xfrm>
            <a:off x="457200" y="1600200"/>
            <a:ext cx="8229600" cy="5068888"/>
          </a:xfrm>
        </p:spPr>
        <p:txBody>
          <a:bodyPr/>
          <a:lstStyle/>
          <a:p>
            <a:pPr eaLnBrk="1" hangingPunct="1">
              <a:lnSpc>
                <a:spcPct val="90000"/>
              </a:lnSpc>
            </a:pPr>
            <a:r>
              <a:rPr lang="en-IE" sz="2400">
                <a:solidFill>
                  <a:srgbClr val="00B050"/>
                </a:solidFill>
              </a:rPr>
              <a:t>Accept</a:t>
            </a:r>
            <a:r>
              <a:rPr lang="en-IE" sz="2400"/>
              <a:t> the need for professional ethical standards.</a:t>
            </a:r>
          </a:p>
          <a:p>
            <a:pPr eaLnBrk="1" hangingPunct="1">
              <a:lnSpc>
                <a:spcPct val="90000"/>
              </a:lnSpc>
            </a:pPr>
            <a:r>
              <a:rPr lang="en-IE" sz="2400">
                <a:solidFill>
                  <a:srgbClr val="00B050"/>
                </a:solidFill>
              </a:rPr>
              <a:t>Appreciate </a:t>
            </a:r>
            <a:r>
              <a:rPr lang="en-IE" sz="2400"/>
              <a:t>the need for confidentiality in the professional client relationship.</a:t>
            </a:r>
          </a:p>
          <a:p>
            <a:pPr eaLnBrk="1" hangingPunct="1">
              <a:lnSpc>
                <a:spcPct val="90000"/>
              </a:lnSpc>
            </a:pPr>
            <a:r>
              <a:rPr lang="en-IE" sz="2400">
                <a:solidFill>
                  <a:srgbClr val="00B050"/>
                </a:solidFill>
              </a:rPr>
              <a:t>Display</a:t>
            </a:r>
            <a:r>
              <a:rPr lang="en-IE" sz="2400"/>
              <a:t> a willingness to communicate well with clients .</a:t>
            </a:r>
          </a:p>
          <a:p>
            <a:pPr eaLnBrk="1" hangingPunct="1">
              <a:lnSpc>
                <a:spcPct val="90000"/>
              </a:lnSpc>
            </a:pPr>
            <a:r>
              <a:rPr lang="en-IE" sz="2400">
                <a:solidFill>
                  <a:srgbClr val="00B050"/>
                </a:solidFill>
              </a:rPr>
              <a:t>Relate</a:t>
            </a:r>
            <a:r>
              <a:rPr lang="en-IE" sz="2400"/>
              <a:t> to participants in an ethical and humane manner.</a:t>
            </a:r>
          </a:p>
          <a:p>
            <a:pPr eaLnBrk="1" hangingPunct="1">
              <a:lnSpc>
                <a:spcPct val="90000"/>
              </a:lnSpc>
            </a:pPr>
            <a:r>
              <a:rPr lang="en-IE" sz="2400">
                <a:solidFill>
                  <a:srgbClr val="00B050"/>
                </a:solidFill>
              </a:rPr>
              <a:t>Resolve</a:t>
            </a:r>
            <a:r>
              <a:rPr lang="en-IE" sz="2400"/>
              <a:t> conflicting issues between personal beliefs and ethical considerations.</a:t>
            </a:r>
          </a:p>
          <a:p>
            <a:pPr eaLnBrk="1" hangingPunct="1">
              <a:lnSpc>
                <a:spcPct val="90000"/>
              </a:lnSpc>
            </a:pPr>
            <a:r>
              <a:rPr lang="en-IE" sz="2400">
                <a:solidFill>
                  <a:srgbClr val="00B050"/>
                </a:solidFill>
              </a:rPr>
              <a:t>Embrace</a:t>
            </a:r>
            <a:r>
              <a:rPr lang="en-IE" sz="2400"/>
              <a:t> a responsibility for the welfare of children taken into care.</a:t>
            </a:r>
          </a:p>
          <a:p>
            <a:pPr eaLnBrk="1" hangingPunct="1">
              <a:lnSpc>
                <a:spcPct val="90000"/>
              </a:lnSpc>
            </a:pPr>
            <a:r>
              <a:rPr lang="en-IE" sz="2400">
                <a:solidFill>
                  <a:srgbClr val="00B050"/>
                </a:solidFill>
              </a:rPr>
              <a:t>Participate </a:t>
            </a:r>
            <a:r>
              <a:rPr lang="en-IE" sz="2400"/>
              <a:t>in class discussions with colleagues and with teachers. </a:t>
            </a:r>
            <a:endParaRPr lang="en-US" sz="2400"/>
          </a:p>
        </p:txBody>
      </p:sp>
      <p:sp>
        <p:nvSpPr>
          <p:cNvPr id="54277" name="Date Placeholder 5"/>
          <p:cNvSpPr>
            <a:spLocks noGrp="1"/>
          </p:cNvSpPr>
          <p:nvPr>
            <p:ph type="dt" sz="quarter" idx="10"/>
          </p:nvPr>
        </p:nvSpPr>
        <p:spPr>
          <a:noFill/>
        </p:spPr>
        <p:txBody>
          <a:bodyPr/>
          <a:lstStyle/>
          <a:p>
            <a:fld id="{9A0E5C62-2AC2-4524-B5B1-A75037CF0BE0}" type="datetime5">
              <a:rPr lang="en-US" smtClean="0"/>
              <a:pPr/>
              <a:t>29-Dec-23</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Psychomotor –Dave’s(1970)</a:t>
            </a:r>
          </a:p>
        </p:txBody>
      </p:sp>
      <p:sp>
        <p:nvSpPr>
          <p:cNvPr id="138242" name="AutoShape 2" descr="Bloom's taxonomy: cognitive, psychomotor and affective doma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38244" name="AutoShape 4" descr="https://www.researchgate.net/profile/Anastasia-Pouliou-2/publication/337007046/figure/fig2/AS:821424520437766@1572854275591/Blooms-taxonomy-cognitive-psychomotor-and-affective-domain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138246" name="Picture 6" descr="Dave's Psychomotor Domain"/>
          <p:cNvPicPr>
            <a:picLocks noChangeAspect="1" noChangeArrowheads="1"/>
          </p:cNvPicPr>
          <p:nvPr/>
        </p:nvPicPr>
        <p:blipFill>
          <a:blip r:embed="rId2"/>
          <a:srcRect/>
          <a:stretch>
            <a:fillRect/>
          </a:stretch>
        </p:blipFill>
        <p:spPr bwMode="auto">
          <a:xfrm>
            <a:off x="990601" y="990600"/>
            <a:ext cx="6651538" cy="40386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Psychomotor Domain –Simpson(1972)</a:t>
            </a:r>
          </a:p>
        </p:txBody>
      </p:sp>
      <p:pic>
        <p:nvPicPr>
          <p:cNvPr id="1026" name="Picture 2" descr="Bloom's Taxonomy: Psychomotor Domain"/>
          <p:cNvPicPr>
            <a:picLocks noChangeAspect="1" noChangeArrowheads="1"/>
          </p:cNvPicPr>
          <p:nvPr/>
        </p:nvPicPr>
        <p:blipFill>
          <a:blip r:embed="rId2"/>
          <a:srcRect/>
          <a:stretch>
            <a:fillRect/>
          </a:stretch>
        </p:blipFill>
        <p:spPr bwMode="auto">
          <a:xfrm>
            <a:off x="1143000" y="1143000"/>
            <a:ext cx="6705600" cy="450951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a:xfrm>
            <a:off x="457200" y="457200"/>
            <a:ext cx="8229600" cy="914400"/>
          </a:xfrm>
        </p:spPr>
        <p:txBody>
          <a:bodyPr>
            <a:normAutofit/>
          </a:bodyPr>
          <a:lstStyle/>
          <a:p>
            <a:pPr marL="339725" marR="0" lvl="1" indent="-281305" algn="ctr" defTabSz="914400" rtl="0" eaLnBrk="1" fontAlgn="auto" latinLnBrk="0" hangingPunct="1">
              <a:lnSpc>
                <a:spcPct val="95000"/>
              </a:lnSpc>
              <a:spcBef>
                <a:spcPct val="0"/>
              </a:spcBef>
              <a:spcAft>
                <a:spcPts val="0"/>
              </a:spcAf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Taxonomy…</a:t>
            </a:r>
          </a:p>
        </p:txBody>
      </p:sp>
      <p:sp>
        <p:nvSpPr>
          <p:cNvPr id="97283" name="Rectangle 3"/>
          <p:cNvSpPr>
            <a:spLocks noGrp="1"/>
          </p:cNvSpPr>
          <p:nvPr>
            <p:ph type="body" idx="4294967295"/>
          </p:nvPr>
        </p:nvSpPr>
        <p:spPr>
          <a:xfrm>
            <a:off x="457200" y="1371600"/>
            <a:ext cx="8229600" cy="5334000"/>
          </a:xfrm>
        </p:spPr>
        <p:txBody>
          <a:bodyPr>
            <a:normAutofit/>
          </a:bodyPr>
          <a:lstStyle/>
          <a:p>
            <a:pPr marL="400050" lvl="1">
              <a:lnSpc>
                <a:spcPct val="95000"/>
              </a:lnSpc>
              <a:spcBef>
                <a:spcPct val="0"/>
              </a:spcBef>
              <a:buClr>
                <a:srgbClr val="000000"/>
              </a:buClr>
              <a:buNone/>
            </a:pPr>
            <a:r>
              <a:rPr lang="en-US" dirty="0">
                <a:solidFill>
                  <a:srgbClr val="C00000"/>
                </a:solidFill>
              </a:rPr>
              <a:t>Psychomotor Domain:</a:t>
            </a:r>
          </a:p>
          <a:p>
            <a:pPr marL="400050" lvl="1" algn="just">
              <a:lnSpc>
                <a:spcPct val="110000"/>
              </a:lnSpc>
              <a:spcBef>
                <a:spcPct val="0"/>
              </a:spcBef>
              <a:buClr>
                <a:srgbClr val="000000"/>
              </a:buClr>
              <a:buFontTx/>
              <a:buChar char="•"/>
            </a:pPr>
            <a:r>
              <a:rPr lang="en-US" sz="3000" dirty="0"/>
              <a:t>Perception</a:t>
            </a:r>
          </a:p>
          <a:p>
            <a:pPr marL="800100" lvl="2" algn="just">
              <a:lnSpc>
                <a:spcPct val="110000"/>
              </a:lnSpc>
              <a:spcBef>
                <a:spcPct val="0"/>
              </a:spcBef>
              <a:buClr>
                <a:srgbClr val="000000"/>
              </a:buClr>
              <a:buFontTx/>
              <a:buChar char="•"/>
            </a:pPr>
            <a:r>
              <a:rPr lang="en-US" sz="2600" dirty="0"/>
              <a:t>Ability to use sensory cues to guide motor activity</a:t>
            </a:r>
          </a:p>
          <a:p>
            <a:pPr marL="400050" lvl="1" algn="just">
              <a:lnSpc>
                <a:spcPct val="110000"/>
              </a:lnSpc>
              <a:spcBef>
                <a:spcPct val="0"/>
              </a:spcBef>
              <a:buClr>
                <a:srgbClr val="000000"/>
              </a:buClr>
              <a:buFontTx/>
              <a:buChar char="•"/>
            </a:pPr>
            <a:r>
              <a:rPr lang="en-US" sz="3000" dirty="0"/>
              <a:t>Set (Physical, emotional and mental)</a:t>
            </a:r>
          </a:p>
          <a:p>
            <a:pPr marL="800100" lvl="2" algn="just">
              <a:lnSpc>
                <a:spcPct val="110000"/>
              </a:lnSpc>
              <a:spcBef>
                <a:spcPct val="0"/>
              </a:spcBef>
              <a:buClr>
                <a:srgbClr val="000000"/>
              </a:buClr>
              <a:buFontTx/>
              <a:buChar char="•"/>
            </a:pPr>
            <a:r>
              <a:rPr lang="en-US" sz="2600" dirty="0"/>
              <a:t>Readiness to take a particular course of action</a:t>
            </a:r>
          </a:p>
          <a:p>
            <a:pPr marL="400050" lvl="1" algn="just">
              <a:lnSpc>
                <a:spcPct val="110000"/>
              </a:lnSpc>
              <a:spcBef>
                <a:spcPct val="0"/>
              </a:spcBef>
              <a:buClr>
                <a:srgbClr val="000000"/>
              </a:buClr>
              <a:buFontTx/>
              <a:buChar char="•"/>
            </a:pPr>
            <a:r>
              <a:rPr lang="en-US" sz="3000" dirty="0"/>
              <a:t>Guided Response (Imitation and trail &amp; Error)</a:t>
            </a:r>
          </a:p>
          <a:p>
            <a:pPr marL="800100" lvl="2" algn="just">
              <a:lnSpc>
                <a:spcPct val="110000"/>
              </a:lnSpc>
              <a:spcBef>
                <a:spcPct val="0"/>
              </a:spcBef>
              <a:buClr>
                <a:srgbClr val="000000"/>
              </a:buClr>
              <a:buFontTx/>
              <a:buChar char="•"/>
            </a:pPr>
            <a:r>
              <a:rPr lang="en-US" sz="2600" dirty="0"/>
              <a:t>Performance is judged by instructor or a by a set of criteria</a:t>
            </a:r>
          </a:p>
          <a:p>
            <a:pPr marL="400050" lvl="1" algn="just">
              <a:lnSpc>
                <a:spcPct val="110000"/>
              </a:lnSpc>
              <a:spcBef>
                <a:spcPct val="0"/>
              </a:spcBef>
              <a:buClr>
                <a:srgbClr val="000000"/>
              </a:buClr>
              <a:buFontTx/>
              <a:buChar char="•"/>
            </a:pPr>
            <a:r>
              <a:rPr lang="en-US" sz="3000" dirty="0"/>
              <a:t>Mechanism</a:t>
            </a:r>
          </a:p>
          <a:p>
            <a:pPr marL="800100" lvl="2" algn="just">
              <a:lnSpc>
                <a:spcPct val="110000"/>
              </a:lnSpc>
              <a:spcBef>
                <a:spcPct val="0"/>
              </a:spcBef>
              <a:buClr>
                <a:srgbClr val="000000"/>
              </a:buClr>
              <a:buFontTx/>
              <a:buChar char="•"/>
            </a:pPr>
            <a:r>
              <a:rPr lang="en-US" sz="2600" dirty="0"/>
              <a:t>Learned Responses – Habitual</a:t>
            </a:r>
          </a:p>
          <a:p>
            <a:pPr marL="800100" lvl="2" algn="just">
              <a:lnSpc>
                <a:spcPct val="110000"/>
              </a:lnSpc>
              <a:spcBef>
                <a:spcPct val="0"/>
              </a:spcBef>
              <a:buClr>
                <a:srgbClr val="000000"/>
              </a:buClr>
              <a:buFontTx/>
              <a:buChar char="•"/>
            </a:pPr>
            <a:r>
              <a:rPr lang="en-US" sz="2600" dirty="0"/>
              <a:t>Movements – some confidence and Proficiency</a:t>
            </a:r>
          </a:p>
          <a:p>
            <a:pPr marL="1257300" lvl="3" algn="just">
              <a:lnSpc>
                <a:spcPct val="110000"/>
              </a:lnSpc>
              <a:spcBef>
                <a:spcPct val="0"/>
              </a:spcBef>
              <a:buClr>
                <a:srgbClr val="000000"/>
              </a:buClr>
              <a:buNone/>
            </a:pP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7" dur="500"/>
                                        <p:tgtEl>
                                          <p:spTgt spid="97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7283">
                                            <p:txEl>
                                              <p:pRg st="5" end="5"/>
                                            </p:txEl>
                                          </p:spTgt>
                                        </p:tgtEl>
                                        <p:attrNameLst>
                                          <p:attrName>style.visibility</p:attrName>
                                        </p:attrNameLst>
                                      </p:cBhvr>
                                      <p:to>
                                        <p:strVal val="visible"/>
                                      </p:to>
                                    </p:set>
                                    <p:animEffect transition="in" filter="blinds(horizontal)">
                                      <p:cBhvr>
                                        <p:cTn id="32" dur="500"/>
                                        <p:tgtEl>
                                          <p:spTgt spid="97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Effect transition="in" filter="blinds(horizontal)">
                                      <p:cBhvr>
                                        <p:cTn id="37" dur="500"/>
                                        <p:tgtEl>
                                          <p:spTgt spid="972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7283">
                                            <p:txEl>
                                              <p:pRg st="7" end="7"/>
                                            </p:txEl>
                                          </p:spTgt>
                                        </p:tgtEl>
                                        <p:attrNameLst>
                                          <p:attrName>style.visibility</p:attrName>
                                        </p:attrNameLst>
                                      </p:cBhvr>
                                      <p:to>
                                        <p:strVal val="visible"/>
                                      </p:to>
                                    </p:set>
                                    <p:animEffect transition="in" filter="blinds(horizontal)">
                                      <p:cBhvr>
                                        <p:cTn id="42" dur="500"/>
                                        <p:tgtEl>
                                          <p:spTgt spid="972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7283">
                                            <p:txEl>
                                              <p:pRg st="8" end="8"/>
                                            </p:txEl>
                                          </p:spTgt>
                                        </p:tgtEl>
                                        <p:attrNameLst>
                                          <p:attrName>style.visibility</p:attrName>
                                        </p:attrNameLst>
                                      </p:cBhvr>
                                      <p:to>
                                        <p:strVal val="visible"/>
                                      </p:to>
                                    </p:set>
                                    <p:animEffect transition="in" filter="blinds(horizontal)">
                                      <p:cBhvr>
                                        <p:cTn id="47" dur="500"/>
                                        <p:tgtEl>
                                          <p:spTgt spid="972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7283">
                                            <p:txEl>
                                              <p:pRg st="9" end="9"/>
                                            </p:txEl>
                                          </p:spTgt>
                                        </p:tgtEl>
                                        <p:attrNameLst>
                                          <p:attrName>style.visibility</p:attrName>
                                        </p:attrNameLst>
                                      </p:cBhvr>
                                      <p:to>
                                        <p:strVal val="visible"/>
                                      </p:to>
                                    </p:set>
                                    <p:animEffect transition="in" filter="blinds(horizontal)">
                                      <p:cBhvr>
                                        <p:cTn id="52" dur="500"/>
                                        <p:tgtEl>
                                          <p:spTgt spid="972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a:xfrm>
            <a:off x="457200" y="457200"/>
            <a:ext cx="8229600" cy="914400"/>
          </a:xfrm>
        </p:spPr>
        <p:txBody>
          <a:bodyPr>
            <a:normAutofit/>
          </a:bodyPr>
          <a:lstStyle/>
          <a:p>
            <a:pPr marL="339725" marR="0" lvl="1" indent="-281305" algn="ctr" defTabSz="914400" rtl="0" eaLnBrk="1" fontAlgn="auto" latinLnBrk="0" hangingPunct="1">
              <a:lnSpc>
                <a:spcPct val="95000"/>
              </a:lnSpc>
              <a:spcBef>
                <a:spcPct val="0"/>
              </a:spcBef>
              <a:spcAft>
                <a:spcPts val="0"/>
              </a:spcAf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Blooms’ Taxonomy</a:t>
            </a:r>
          </a:p>
        </p:txBody>
      </p:sp>
      <p:sp>
        <p:nvSpPr>
          <p:cNvPr id="97283" name="Rectangle 3"/>
          <p:cNvSpPr>
            <a:spLocks noGrp="1"/>
          </p:cNvSpPr>
          <p:nvPr>
            <p:ph type="body" idx="4294967295"/>
          </p:nvPr>
        </p:nvSpPr>
        <p:spPr>
          <a:xfrm>
            <a:off x="457200" y="1371600"/>
            <a:ext cx="8229600" cy="5334000"/>
          </a:xfrm>
        </p:spPr>
        <p:txBody>
          <a:bodyPr>
            <a:normAutofit/>
          </a:bodyPr>
          <a:lstStyle/>
          <a:p>
            <a:pPr marL="400050" lvl="1">
              <a:lnSpc>
                <a:spcPct val="95000"/>
              </a:lnSpc>
              <a:spcBef>
                <a:spcPct val="0"/>
              </a:spcBef>
              <a:buClr>
                <a:srgbClr val="000000"/>
              </a:buClr>
              <a:buNone/>
            </a:pPr>
            <a:r>
              <a:rPr lang="en-US" dirty="0">
                <a:solidFill>
                  <a:srgbClr val="C00000"/>
                </a:solidFill>
              </a:rPr>
              <a:t>Psychomotor Domain:</a:t>
            </a:r>
          </a:p>
          <a:p>
            <a:pPr marL="400050" lvl="1" algn="just">
              <a:lnSpc>
                <a:spcPct val="110000"/>
              </a:lnSpc>
              <a:spcBef>
                <a:spcPct val="0"/>
              </a:spcBef>
              <a:buClr>
                <a:srgbClr val="000000"/>
              </a:buClr>
              <a:buFontTx/>
              <a:buChar char="•"/>
            </a:pPr>
            <a:r>
              <a:rPr lang="en-US" sz="3000" dirty="0"/>
              <a:t>Complex Overt Responses (Automatic)</a:t>
            </a:r>
          </a:p>
          <a:p>
            <a:pPr marL="800100" lvl="2" algn="just">
              <a:lnSpc>
                <a:spcPct val="110000"/>
              </a:lnSpc>
              <a:spcBef>
                <a:spcPct val="0"/>
              </a:spcBef>
              <a:buClr>
                <a:srgbClr val="000000"/>
              </a:buClr>
              <a:buFontTx/>
              <a:buChar char="•"/>
            </a:pPr>
            <a:r>
              <a:rPr lang="en-US" sz="2600" dirty="0"/>
              <a:t>Skillful Responses – Complex Movement Pattern</a:t>
            </a:r>
          </a:p>
          <a:p>
            <a:pPr marL="800100" lvl="2" algn="just">
              <a:lnSpc>
                <a:spcPct val="110000"/>
              </a:lnSpc>
              <a:spcBef>
                <a:spcPct val="0"/>
              </a:spcBef>
              <a:buClr>
                <a:srgbClr val="000000"/>
              </a:buClr>
              <a:buFontTx/>
              <a:buChar char="•"/>
            </a:pPr>
            <a:r>
              <a:rPr lang="en-US" sz="2600" dirty="0"/>
              <a:t>Proficiency</a:t>
            </a:r>
          </a:p>
          <a:p>
            <a:pPr marL="400050" lvl="1" algn="just">
              <a:lnSpc>
                <a:spcPct val="110000"/>
              </a:lnSpc>
              <a:spcBef>
                <a:spcPct val="0"/>
              </a:spcBef>
              <a:buClr>
                <a:srgbClr val="000000"/>
              </a:buClr>
              <a:buFontTx/>
              <a:buChar char="•"/>
            </a:pPr>
            <a:r>
              <a:rPr lang="en-US" sz="3000" dirty="0"/>
              <a:t>Adaptation</a:t>
            </a:r>
          </a:p>
          <a:p>
            <a:pPr marL="800100" lvl="2" algn="just">
              <a:lnSpc>
                <a:spcPct val="110000"/>
              </a:lnSpc>
              <a:spcBef>
                <a:spcPct val="0"/>
              </a:spcBef>
              <a:buClr>
                <a:srgbClr val="000000"/>
              </a:buClr>
              <a:buFontTx/>
              <a:buChar char="•"/>
            </a:pPr>
            <a:r>
              <a:rPr lang="en-US" sz="2600" dirty="0"/>
              <a:t> Can modify movement patterns to meet a problem situation</a:t>
            </a:r>
          </a:p>
          <a:p>
            <a:pPr marL="400050" lvl="1" algn="just">
              <a:lnSpc>
                <a:spcPct val="110000"/>
              </a:lnSpc>
              <a:spcBef>
                <a:spcPct val="0"/>
              </a:spcBef>
              <a:buClr>
                <a:srgbClr val="000000"/>
              </a:buClr>
              <a:buFontTx/>
              <a:buChar char="•"/>
            </a:pPr>
            <a:r>
              <a:rPr lang="en-US" sz="3000" dirty="0"/>
              <a:t>Origination</a:t>
            </a:r>
          </a:p>
          <a:p>
            <a:pPr marL="800100" lvl="2" algn="just">
              <a:lnSpc>
                <a:spcPct val="110000"/>
              </a:lnSpc>
              <a:spcBef>
                <a:spcPct val="0"/>
              </a:spcBef>
              <a:buClr>
                <a:srgbClr val="000000"/>
              </a:buClr>
              <a:buFontTx/>
              <a:buChar char="•"/>
            </a:pPr>
            <a:r>
              <a:rPr lang="en-US" sz="2600" dirty="0"/>
              <a:t>Creation of new movement pattern</a:t>
            </a:r>
          </a:p>
          <a:p>
            <a:pPr marL="800100" lvl="2" algn="just">
              <a:lnSpc>
                <a:spcPct val="110000"/>
              </a:lnSpc>
              <a:spcBef>
                <a:spcPct val="0"/>
              </a:spcBef>
              <a:buClr>
                <a:srgbClr val="000000"/>
              </a:buClr>
              <a:buFontTx/>
              <a:buChar char="•"/>
            </a:pPr>
            <a:r>
              <a:rPr lang="en-US" sz="2600" dirty="0"/>
              <a:t>Creativity based on highly developed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7" dur="500"/>
                                        <p:tgtEl>
                                          <p:spTgt spid="97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7283">
                                            <p:txEl>
                                              <p:pRg st="5" end="5"/>
                                            </p:txEl>
                                          </p:spTgt>
                                        </p:tgtEl>
                                        <p:attrNameLst>
                                          <p:attrName>style.visibility</p:attrName>
                                        </p:attrNameLst>
                                      </p:cBhvr>
                                      <p:to>
                                        <p:strVal val="visible"/>
                                      </p:to>
                                    </p:set>
                                    <p:animEffect transition="in" filter="blinds(horizontal)">
                                      <p:cBhvr>
                                        <p:cTn id="32" dur="500"/>
                                        <p:tgtEl>
                                          <p:spTgt spid="97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Effect transition="in" filter="blinds(horizontal)">
                                      <p:cBhvr>
                                        <p:cTn id="37" dur="500"/>
                                        <p:tgtEl>
                                          <p:spTgt spid="972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7283">
                                            <p:txEl>
                                              <p:pRg st="7" end="7"/>
                                            </p:txEl>
                                          </p:spTgt>
                                        </p:tgtEl>
                                        <p:attrNameLst>
                                          <p:attrName>style.visibility</p:attrName>
                                        </p:attrNameLst>
                                      </p:cBhvr>
                                      <p:to>
                                        <p:strVal val="visible"/>
                                      </p:to>
                                    </p:set>
                                    <p:animEffect transition="in" filter="blinds(horizontal)">
                                      <p:cBhvr>
                                        <p:cTn id="42" dur="500"/>
                                        <p:tgtEl>
                                          <p:spTgt spid="972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7283">
                                            <p:txEl>
                                              <p:pRg st="8" end="8"/>
                                            </p:txEl>
                                          </p:spTgt>
                                        </p:tgtEl>
                                        <p:attrNameLst>
                                          <p:attrName>style.visibility</p:attrName>
                                        </p:attrNameLst>
                                      </p:cBhvr>
                                      <p:to>
                                        <p:strVal val="visible"/>
                                      </p:to>
                                    </p:set>
                                    <p:animEffect transition="in" filter="blinds(horizontal)">
                                      <p:cBhvr>
                                        <p:cTn id="47" dur="500"/>
                                        <p:tgtEl>
                                          <p:spTgt spid="972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3638"/>
            <a:ext cx="2133600" cy="457200"/>
          </a:xfrm>
          <a:prstGeom prst="rect">
            <a:avLst/>
          </a:prstGeom>
          <a:noFill/>
          <a:ln>
            <a:miter lim="800000"/>
          </a:ln>
        </p:spPr>
        <p:txBody>
          <a:bodyPr anchor="b"/>
          <a:lstStyle/>
          <a:p>
            <a:pPr algn="r">
              <a:defRPr/>
            </a:pPr>
            <a:fld id="{819BFE0D-3835-4DC1-8BBD-78728E153F9F}" type="slidenum">
              <a:rPr lang="en-US" sz="1200">
                <a:effectLst>
                  <a:outerShdw blurRad="38100" dist="38100" dir="2700000" algn="tl">
                    <a:srgbClr val="000000"/>
                  </a:outerShdw>
                </a:effectLst>
              </a:rPr>
              <a:pPr algn="r">
                <a:defRPr/>
              </a:pPr>
              <a:t>59</a:t>
            </a:fld>
            <a:endParaRPr lang="en-US" sz="1200">
              <a:effectLst>
                <a:outerShdw blurRad="38100" dist="38100" dir="2700000" algn="tl">
                  <a:srgbClr val="000000"/>
                </a:outerShdw>
              </a:effectLst>
            </a:endParaRPr>
          </a:p>
        </p:txBody>
      </p:sp>
      <p:sp>
        <p:nvSpPr>
          <p:cNvPr id="109571" name="Rectangle 3"/>
          <p:cNvSpPr>
            <a:spLocks noGrp="1" noChangeArrowheads="1"/>
          </p:cNvSpPr>
          <p:nvPr>
            <p:ph type="body" idx="1"/>
          </p:nvPr>
        </p:nvSpPr>
        <p:spPr>
          <a:xfrm>
            <a:off x="468313" y="411163"/>
            <a:ext cx="8424862" cy="5832475"/>
          </a:xfrm>
        </p:spPr>
        <p:txBody>
          <a:bodyPr/>
          <a:lstStyle/>
          <a:p>
            <a:pPr eaLnBrk="1" hangingPunct="1">
              <a:lnSpc>
                <a:spcPct val="80000"/>
              </a:lnSpc>
              <a:buFont typeface="Wingdings" panose="05000000000000000000" pitchFamily="2" charset="2"/>
              <a:buNone/>
              <a:defRPr/>
            </a:pPr>
            <a:r>
              <a:rPr lang="en-IE" i="1" dirty="0">
                <a:solidFill>
                  <a:schemeClr val="tx1">
                    <a:lumMod val="40000"/>
                    <a:lumOff val="60000"/>
                  </a:schemeClr>
                </a:solidFill>
              </a:rPr>
              <a:t>Laboratory skills</a:t>
            </a:r>
          </a:p>
          <a:p>
            <a:pPr eaLnBrk="1" hangingPunct="1">
              <a:lnSpc>
                <a:spcPct val="80000"/>
              </a:lnSpc>
              <a:buFont typeface="Wingdings" panose="05000000000000000000" pitchFamily="2" charset="2"/>
              <a:buNone/>
              <a:defRPr/>
            </a:pPr>
            <a:endParaRPr lang="en-IE" sz="2400" i="1" dirty="0"/>
          </a:p>
          <a:p>
            <a:pPr eaLnBrk="1" hangingPunct="1">
              <a:lnSpc>
                <a:spcPct val="80000"/>
              </a:lnSpc>
              <a:defRPr/>
            </a:pPr>
            <a:r>
              <a:rPr lang="en-IE" sz="2400" i="1" dirty="0">
                <a:solidFill>
                  <a:srgbClr val="00B050"/>
                </a:solidFill>
              </a:rPr>
              <a:t>Operate</a:t>
            </a:r>
            <a:r>
              <a:rPr lang="en-IE" sz="2400" i="1" dirty="0"/>
              <a:t> the range of instrumentation specified in the module safely and efficiently in the  electronics laboratory.</a:t>
            </a:r>
          </a:p>
          <a:p>
            <a:pPr eaLnBrk="1" hangingPunct="1">
              <a:lnSpc>
                <a:spcPct val="80000"/>
              </a:lnSpc>
              <a:defRPr/>
            </a:pPr>
            <a:endParaRPr lang="en-IE" sz="2400" i="1" dirty="0"/>
          </a:p>
          <a:p>
            <a:pPr eaLnBrk="1" hangingPunct="1">
              <a:lnSpc>
                <a:spcPct val="80000"/>
              </a:lnSpc>
              <a:defRPr/>
            </a:pPr>
            <a:r>
              <a:rPr lang="en-IE" sz="2400" i="1" dirty="0">
                <a:solidFill>
                  <a:srgbClr val="00B050"/>
                </a:solidFill>
              </a:rPr>
              <a:t>Perform</a:t>
            </a:r>
            <a:r>
              <a:rPr lang="en-IE" sz="2400" i="1" dirty="0"/>
              <a:t> load test of  an electrical machine accurately and safely in the laboratory.</a:t>
            </a:r>
          </a:p>
          <a:p>
            <a:pPr eaLnBrk="1" hangingPunct="1">
              <a:lnSpc>
                <a:spcPct val="80000"/>
              </a:lnSpc>
              <a:buFontTx/>
              <a:buNone/>
              <a:defRPr/>
            </a:pPr>
            <a:endParaRPr lang="en-IE" sz="2400" i="1" dirty="0"/>
          </a:p>
          <a:p>
            <a:pPr eaLnBrk="1" hangingPunct="1">
              <a:lnSpc>
                <a:spcPct val="80000"/>
              </a:lnSpc>
              <a:defRPr/>
            </a:pPr>
            <a:r>
              <a:rPr lang="en-IE" sz="2400" i="1" dirty="0">
                <a:solidFill>
                  <a:srgbClr val="00B050"/>
                </a:solidFill>
              </a:rPr>
              <a:t>Construct </a:t>
            </a:r>
            <a:r>
              <a:rPr lang="en-IE" sz="2400" i="1" dirty="0"/>
              <a:t>simple hardware interfacing diagram for  a microprocessor based system.  </a:t>
            </a:r>
          </a:p>
          <a:p>
            <a:pPr eaLnBrk="1" hangingPunct="1">
              <a:lnSpc>
                <a:spcPct val="80000"/>
              </a:lnSpc>
              <a:defRPr/>
            </a:pPr>
            <a:endParaRPr lang="en-GB" sz="2400" i="1" dirty="0"/>
          </a:p>
          <a:p>
            <a:pPr eaLnBrk="1" hangingPunct="1">
              <a:lnSpc>
                <a:spcPct val="80000"/>
              </a:lnSpc>
              <a:buFont typeface="Wingdings" panose="05000000000000000000" pitchFamily="2" charset="2"/>
              <a:buNone/>
              <a:defRPr/>
            </a:pPr>
            <a:r>
              <a:rPr lang="en-GB" dirty="0">
                <a:solidFill>
                  <a:schemeClr val="tx1">
                    <a:lumMod val="40000"/>
                    <a:lumOff val="60000"/>
                  </a:schemeClr>
                </a:solidFill>
              </a:rPr>
              <a:t>Presentation skills</a:t>
            </a:r>
          </a:p>
          <a:p>
            <a:pPr eaLnBrk="1" hangingPunct="1">
              <a:lnSpc>
                <a:spcPct val="80000"/>
              </a:lnSpc>
              <a:defRPr/>
            </a:pPr>
            <a:r>
              <a:rPr lang="en-GB" sz="2400" dirty="0">
                <a:solidFill>
                  <a:srgbClr val="00B050"/>
                </a:solidFill>
              </a:rPr>
              <a:t>Deliver</a:t>
            </a:r>
            <a:r>
              <a:rPr lang="en-GB" sz="2400" dirty="0"/>
              <a:t> an effective presentation.</a:t>
            </a:r>
          </a:p>
          <a:p>
            <a:pPr eaLnBrk="1" hangingPunct="1">
              <a:lnSpc>
                <a:spcPct val="80000"/>
              </a:lnSpc>
              <a:buFontTx/>
              <a:buNone/>
              <a:defRPr/>
            </a:pPr>
            <a:endParaRPr lang="en-GB" sz="2400" dirty="0"/>
          </a:p>
          <a:p>
            <a:pPr eaLnBrk="1" hangingPunct="1">
              <a:lnSpc>
                <a:spcPct val="80000"/>
              </a:lnSpc>
              <a:defRPr/>
            </a:pPr>
            <a:r>
              <a:rPr lang="en-GB" sz="2400" dirty="0">
                <a:solidFill>
                  <a:srgbClr val="00B050"/>
                </a:solidFill>
              </a:rPr>
              <a:t>Demonstrate</a:t>
            </a:r>
            <a:r>
              <a:rPr lang="en-GB" sz="2400" dirty="0"/>
              <a:t> a range of graphic and CAD communication techniques. </a:t>
            </a:r>
          </a:p>
          <a:p>
            <a:pPr eaLnBrk="1" hangingPunct="1">
              <a:lnSpc>
                <a:spcPct val="80000"/>
              </a:lnSpc>
              <a:buFontTx/>
              <a:buNone/>
              <a:defRPr/>
            </a:pPr>
            <a:endParaRPr lang="en-GB" sz="2400" dirty="0"/>
          </a:p>
        </p:txBody>
      </p:sp>
      <p:sp>
        <p:nvSpPr>
          <p:cNvPr id="58372" name="Date Placeholder 4"/>
          <p:cNvSpPr>
            <a:spLocks noGrp="1"/>
          </p:cNvSpPr>
          <p:nvPr>
            <p:ph type="dt" sz="quarter" idx="10"/>
          </p:nvPr>
        </p:nvSpPr>
        <p:spPr>
          <a:noFill/>
        </p:spPr>
        <p:txBody>
          <a:bodyPr/>
          <a:lstStyle/>
          <a:p>
            <a:fld id="{73E72084-BDC8-43F8-BDDB-54B2E0A08F0B}" type="datetime5">
              <a:rPr lang="en-US" smtClean="0"/>
              <a:pPr/>
              <a:t>29-Dec-23</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solidFill>
                  <a:srgbClr val="0070C0"/>
                </a:solidFill>
              </a:rPr>
              <a:t>Present scenario –contd.,</a:t>
            </a:r>
          </a:p>
        </p:txBody>
      </p:sp>
      <p:sp>
        <p:nvSpPr>
          <p:cNvPr id="3" name="Content Placeholder 2"/>
          <p:cNvSpPr>
            <a:spLocks noGrp="1"/>
          </p:cNvSpPr>
          <p:nvPr>
            <p:ph idx="1"/>
          </p:nvPr>
        </p:nvSpPr>
        <p:spPr>
          <a:xfrm>
            <a:off x="457200" y="990600"/>
            <a:ext cx="8229600" cy="5638800"/>
          </a:xfrm>
        </p:spPr>
        <p:txBody>
          <a:bodyPr>
            <a:noAutofit/>
          </a:bodyPr>
          <a:lstStyle/>
          <a:p>
            <a:r>
              <a:rPr lang="en-US" sz="2400" dirty="0"/>
              <a:t>Institutions started adapting OBE framework for their </a:t>
            </a:r>
            <a:r>
              <a:rPr lang="en-US" sz="2400" dirty="0" err="1"/>
              <a:t>programmes</a:t>
            </a:r>
            <a:r>
              <a:rPr lang="en-US" sz="2400" dirty="0"/>
              <a:t>, the focus is limited to the curriculum  part, i.e. connecting curriculum components to the POs</a:t>
            </a:r>
          </a:p>
          <a:p>
            <a:pPr>
              <a:buNone/>
            </a:pPr>
            <a:endParaRPr lang="en-US" sz="2400" dirty="0"/>
          </a:p>
          <a:p>
            <a:r>
              <a:rPr lang="en-US" sz="2400" dirty="0"/>
              <a:t>Very little attention is being given for connecting examination questions/assessment tools to the program outcomes</a:t>
            </a:r>
          </a:p>
          <a:p>
            <a:endParaRPr lang="en-US" sz="2400" dirty="0"/>
          </a:p>
          <a:p>
            <a:r>
              <a:rPr lang="en-US" sz="2400" dirty="0"/>
              <a:t>absence of proper mapping between program outcomes and assessment tools lead to the inaccurate and unreliable measurement of attainment of outcomes by the students.</a:t>
            </a:r>
          </a:p>
          <a:p>
            <a:pPr>
              <a:buNone/>
            </a:pPr>
            <a:endParaRPr lang="en-US" sz="2400" dirty="0"/>
          </a:p>
          <a:p>
            <a:r>
              <a:rPr lang="en-US" sz="2400" dirty="0"/>
              <a:t> This missing connect creates a big gap in the effective adaptation of OBE framework, making the whole exercise futile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half" idx="10"/>
          </p:nvPr>
        </p:nvSpPr>
        <p:spPr>
          <a:noFill/>
        </p:spPr>
        <p:txBody>
          <a:bodyPr/>
          <a:lstStyle/>
          <a:p>
            <a:fld id="{83BEF068-201E-4835-BC87-9911E8B67901}" type="datetime5">
              <a:rPr lang="en-US" smtClean="0"/>
              <a:pPr/>
              <a:t>29-Dec-23</a:t>
            </a:fld>
            <a:endParaRPr lang="en-US"/>
          </a:p>
        </p:txBody>
      </p:sp>
      <p:sp>
        <p:nvSpPr>
          <p:cNvPr id="45059" name="Rectangle 2"/>
          <p:cNvSpPr>
            <a:spLocks noChangeArrowheads="1"/>
          </p:cNvSpPr>
          <p:nvPr/>
        </p:nvSpPr>
        <p:spPr bwMode="auto">
          <a:xfrm>
            <a:off x="428625" y="1357313"/>
            <a:ext cx="8215313" cy="4400550"/>
          </a:xfrm>
          <a:prstGeom prst="rect">
            <a:avLst/>
          </a:prstGeom>
          <a:noFill/>
          <a:ln w="9525">
            <a:noFill/>
            <a:miter lim="800000"/>
          </a:ln>
        </p:spPr>
        <p:txBody>
          <a:bodyPr>
            <a:spAutoFit/>
          </a:bodyPr>
          <a:lstStyle/>
          <a:p>
            <a:pPr>
              <a:buFont typeface="Arial" panose="020B0604020202020204" pitchFamily="34" charset="0"/>
              <a:buChar char="•"/>
            </a:pPr>
            <a:r>
              <a:rPr lang="en-US" sz="2800"/>
              <a:t>   provides a universally effective strategy for   </a:t>
            </a:r>
          </a:p>
          <a:p>
            <a:r>
              <a:rPr lang="en-US" sz="2800"/>
              <a:t>    creating all type of content to impart learning.</a:t>
            </a:r>
          </a:p>
          <a:p>
            <a:pPr>
              <a:buFont typeface="Arial" panose="020B0604020202020204" pitchFamily="34" charset="0"/>
              <a:buChar char="•"/>
            </a:pPr>
            <a:endParaRPr lang="en-US" sz="2800"/>
          </a:p>
          <a:p>
            <a:pPr>
              <a:buFont typeface="Arial" panose="020B0604020202020204" pitchFamily="34" charset="0"/>
              <a:buChar char="•"/>
            </a:pPr>
            <a:r>
              <a:rPr lang="en-US" sz="2800"/>
              <a:t>   helps teachers make decisions about the </a:t>
            </a:r>
          </a:p>
          <a:p>
            <a:r>
              <a:rPr lang="en-US" sz="2800"/>
              <a:t>    classification of content and map content to </a:t>
            </a:r>
          </a:p>
          <a:p>
            <a:r>
              <a:rPr lang="en-US" sz="2800"/>
              <a:t>    tasks that students need to perform.</a:t>
            </a:r>
          </a:p>
          <a:p>
            <a:endParaRPr lang="en-US" sz="2800"/>
          </a:p>
          <a:p>
            <a:pPr>
              <a:buFont typeface="Arial" panose="020B0604020202020204" pitchFamily="34" charset="0"/>
              <a:buChar char="•"/>
            </a:pPr>
            <a:r>
              <a:rPr lang="en-US" sz="2800"/>
              <a:t>    guides teachers to develop higher levels of  </a:t>
            </a:r>
          </a:p>
          <a:p>
            <a:r>
              <a:rPr lang="en-US" sz="2800"/>
              <a:t>     thinking process for critical thinking or creative  </a:t>
            </a:r>
          </a:p>
          <a:p>
            <a:r>
              <a:rPr lang="en-US" sz="2800"/>
              <a:t>     thinking.</a:t>
            </a:r>
          </a:p>
        </p:txBody>
      </p:sp>
      <p:sp>
        <p:nvSpPr>
          <p:cNvPr id="4" name="Rectangle 2"/>
          <p:cNvSpPr txBox="1">
            <a:spLocks noChangeArrowheads="1"/>
          </p:cNvSpPr>
          <p:nvPr/>
        </p:nvSpPr>
        <p:spPr bwMode="auto">
          <a:xfrm>
            <a:off x="468313" y="285750"/>
            <a:ext cx="8229600" cy="928688"/>
          </a:xfrm>
          <a:prstGeom prst="rect">
            <a:avLst/>
          </a:prstGeom>
          <a:noFill/>
          <a:ln w="9525">
            <a:noFill/>
            <a:miter lim="800000"/>
          </a:ln>
        </p:spPr>
        <p:txBody>
          <a:bodyPr anchor="ctr"/>
          <a:lstStyle/>
          <a:p>
            <a:pPr algn="ctr">
              <a:defRPr/>
            </a:pPr>
            <a:r>
              <a:rPr lang="en-GB" sz="3200" kern="0" dirty="0">
                <a:solidFill>
                  <a:schemeClr val="tx2"/>
                </a:solidFill>
                <a:latin typeface="+mj-lt"/>
                <a:ea typeface="+mj-ea"/>
                <a:cs typeface="+mj-cs"/>
              </a:rPr>
              <a:t>Educational Implications of Blooms Taxonomy</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half" idx="10"/>
          </p:nvPr>
        </p:nvSpPr>
        <p:spPr>
          <a:noFill/>
        </p:spPr>
        <p:txBody>
          <a:bodyPr/>
          <a:lstStyle/>
          <a:p>
            <a:fld id="{5E86F350-2699-4BA4-8DDA-524162D98EA2}" type="datetime5">
              <a:rPr lang="en-US" smtClean="0"/>
              <a:pPr/>
              <a:t>29-Dec-23</a:t>
            </a:fld>
            <a:endParaRPr lang="en-US"/>
          </a:p>
        </p:txBody>
      </p:sp>
      <p:sp>
        <p:nvSpPr>
          <p:cNvPr id="46083" name="Rectangle 2"/>
          <p:cNvSpPr>
            <a:spLocks noChangeArrowheads="1"/>
          </p:cNvSpPr>
          <p:nvPr/>
        </p:nvSpPr>
        <p:spPr bwMode="auto">
          <a:xfrm>
            <a:off x="428625" y="1214438"/>
            <a:ext cx="8215313" cy="5405437"/>
          </a:xfrm>
          <a:prstGeom prst="rect">
            <a:avLst/>
          </a:prstGeom>
          <a:noFill/>
          <a:ln w="9525">
            <a:noFill/>
            <a:miter lim="800000"/>
          </a:ln>
        </p:spPr>
        <p:txBody>
          <a:bodyPr>
            <a:spAutoFit/>
          </a:bodyPr>
          <a:lstStyle/>
          <a:p>
            <a:pPr>
              <a:buFont typeface="Arial" panose="020B0604020202020204" pitchFamily="34" charset="0"/>
              <a:buChar char="•"/>
            </a:pPr>
            <a:r>
              <a:rPr lang="en-US" sz="2800"/>
              <a:t>  teacher develops questions or projects that  require the development of thinking and reflection from the knowledge level to the evaluation level.</a:t>
            </a:r>
          </a:p>
          <a:p>
            <a:endParaRPr lang="en-US" sz="2800"/>
          </a:p>
          <a:p>
            <a:pPr>
              <a:buFont typeface="Arial" panose="020B0604020202020204" pitchFamily="34" charset="0"/>
              <a:buChar char="•"/>
            </a:pPr>
            <a:r>
              <a:rPr lang="en-US" sz="2800"/>
              <a:t> teacher or a syllabus designer designs a curriculum as well as classroom assignment using Bloom’s taxonomy to advance the learning process from recalling learning materials to higher level of thinking.</a:t>
            </a:r>
          </a:p>
          <a:p>
            <a:pPr>
              <a:buFont typeface="Arial" panose="020B0604020202020204" pitchFamily="34" charset="0"/>
              <a:buChar char="•"/>
            </a:pPr>
            <a:endParaRPr lang="en-US" sz="2800"/>
          </a:p>
          <a:p>
            <a:pPr>
              <a:buFont typeface="Arial" panose="020B0604020202020204" pitchFamily="34" charset="0"/>
              <a:buChar char="•"/>
            </a:pPr>
            <a:r>
              <a:rPr lang="en-US" sz="2800"/>
              <a:t> teacher creates class activities based on Bloom’s Taxonomy.</a:t>
            </a:r>
          </a:p>
        </p:txBody>
      </p:sp>
      <p:sp>
        <p:nvSpPr>
          <p:cNvPr id="4" name="Rectangle 2"/>
          <p:cNvSpPr txBox="1">
            <a:spLocks noChangeArrowheads="1"/>
          </p:cNvSpPr>
          <p:nvPr/>
        </p:nvSpPr>
        <p:spPr bwMode="auto">
          <a:xfrm>
            <a:off x="468313" y="285750"/>
            <a:ext cx="8229600" cy="928688"/>
          </a:xfrm>
          <a:prstGeom prst="rect">
            <a:avLst/>
          </a:prstGeom>
          <a:noFill/>
          <a:ln w="9525">
            <a:noFill/>
            <a:miter lim="800000"/>
          </a:ln>
        </p:spPr>
        <p:txBody>
          <a:bodyPr anchor="ctr"/>
          <a:lstStyle/>
          <a:p>
            <a:pPr algn="ctr">
              <a:defRPr/>
            </a:pPr>
            <a:r>
              <a:rPr lang="en-GB" sz="3200" kern="0" dirty="0">
                <a:solidFill>
                  <a:schemeClr val="tx2"/>
                </a:solidFill>
                <a:latin typeface="+mj-lt"/>
                <a:ea typeface="+mj-ea"/>
                <a:cs typeface="+mj-cs"/>
              </a:rPr>
              <a:t>Educational Implications of Blooms Taxonomy</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p:cNvSpPr>
            <a:spLocks noGrp="1"/>
          </p:cNvSpPr>
          <p:nvPr>
            <p:ph type="dt" sz="quarter" idx="10"/>
          </p:nvPr>
        </p:nvSpPr>
        <p:spPr>
          <a:noFill/>
        </p:spPr>
        <p:txBody>
          <a:bodyPr/>
          <a:lstStyle/>
          <a:p>
            <a:fld id="{5DF98405-ADB1-409A-A7B8-7998A1495281}" type="datetime5">
              <a:rPr lang="en-US" smtClean="0"/>
              <a:pPr/>
              <a:t>29-Dec-23</a:t>
            </a:fld>
            <a:endParaRPr lang="en-US"/>
          </a:p>
        </p:txBody>
      </p:sp>
      <p:sp>
        <p:nvSpPr>
          <p:cNvPr id="61443" name="Rectangle 2"/>
          <p:cNvSpPr>
            <a:spLocks noChangeArrowheads="1"/>
          </p:cNvSpPr>
          <p:nvPr/>
        </p:nvSpPr>
        <p:spPr bwMode="auto">
          <a:xfrm>
            <a:off x="428625" y="1214438"/>
            <a:ext cx="8215313" cy="5405437"/>
          </a:xfrm>
          <a:prstGeom prst="rect">
            <a:avLst/>
          </a:prstGeom>
          <a:noFill/>
          <a:ln w="9525">
            <a:noFill/>
            <a:miter lim="800000"/>
          </a:ln>
        </p:spPr>
        <p:txBody>
          <a:bodyPr>
            <a:spAutoFit/>
          </a:bodyPr>
          <a:lstStyle/>
          <a:p>
            <a:pPr>
              <a:buFont typeface="Arial" panose="020B0604020202020204" pitchFamily="34" charset="0"/>
              <a:buChar char="•"/>
            </a:pPr>
            <a:r>
              <a:rPr lang="en-US" sz="2800" dirty="0"/>
              <a:t>  teacher develops questions or projects that  require the development of thinking and reflection from the knowledge level to the evaluation level.</a:t>
            </a:r>
          </a:p>
          <a:p>
            <a:endParaRPr lang="en-US" sz="2800" dirty="0"/>
          </a:p>
          <a:p>
            <a:pPr>
              <a:buFont typeface="Arial" panose="020B0604020202020204" pitchFamily="34" charset="0"/>
              <a:buChar char="•"/>
            </a:pPr>
            <a:r>
              <a:rPr lang="en-US" sz="2800"/>
              <a:t> teacher or a syllabus designer designs a curriculum as well as classroom assignment using Bloom’s taxonomy to advance the learning process from recalling learning materials to higher level of thinking.</a:t>
            </a:r>
          </a:p>
          <a:p>
            <a:pPr>
              <a:buFont typeface="Arial" panose="020B0604020202020204" pitchFamily="34" charset="0"/>
              <a:buChar char="•"/>
            </a:pPr>
            <a:endParaRPr lang="en-US" sz="2800" dirty="0"/>
          </a:p>
          <a:p>
            <a:pPr>
              <a:buFont typeface="Arial" panose="020B0604020202020204" pitchFamily="34" charset="0"/>
              <a:buChar char="•"/>
            </a:pPr>
            <a:r>
              <a:rPr lang="en-US" sz="2800" dirty="0"/>
              <a:t> teacher creates class activities based on Bloom’s Taxonomy.</a:t>
            </a:r>
          </a:p>
        </p:txBody>
      </p:sp>
      <p:sp>
        <p:nvSpPr>
          <p:cNvPr id="4" name="Rectangle 2"/>
          <p:cNvSpPr txBox="1">
            <a:spLocks noChangeArrowheads="1"/>
          </p:cNvSpPr>
          <p:nvPr/>
        </p:nvSpPr>
        <p:spPr bwMode="auto">
          <a:xfrm>
            <a:off x="468313" y="285750"/>
            <a:ext cx="8229600" cy="928688"/>
          </a:xfrm>
          <a:prstGeom prst="rect">
            <a:avLst/>
          </a:prstGeom>
          <a:noFill/>
          <a:ln w="9525">
            <a:noFill/>
            <a:miter lim="800000"/>
          </a:ln>
        </p:spPr>
        <p:txBody>
          <a:bodyPr anchor="ctr"/>
          <a:lstStyle/>
          <a:p>
            <a:pPr algn="ctr">
              <a:defRPr/>
            </a:pPr>
            <a:r>
              <a:rPr lang="en-GB" sz="3200" kern="0" dirty="0">
                <a:solidFill>
                  <a:schemeClr val="tx2"/>
                </a:solidFill>
                <a:latin typeface="+mj-lt"/>
                <a:ea typeface="+mj-ea"/>
                <a:cs typeface="+mj-cs"/>
              </a:rPr>
              <a:t>Educational Implications of Blooms Taxonomy</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lgn="l" eaLnBrk="1" hangingPunct="1">
              <a:spcAft>
                <a:spcPts val="600"/>
              </a:spcAft>
            </a:pPr>
            <a:r>
              <a:rPr lang="en-US" b="1" dirty="0">
                <a:solidFill>
                  <a:srgbClr val="800000"/>
                </a:solidFill>
              </a:rPr>
              <a:t>			Summary</a:t>
            </a:r>
            <a:br>
              <a:rPr lang="en-US" b="1" dirty="0">
                <a:solidFill>
                  <a:srgbClr val="800000"/>
                </a:solidFill>
              </a:rPr>
            </a:br>
            <a:r>
              <a:rPr lang="en-US" sz="3200" b="1" dirty="0">
                <a:solidFill>
                  <a:srgbClr val="800000"/>
                </a:solidFill>
              </a:rPr>
              <a:t>Bloom’s revised taxonomy</a:t>
            </a:r>
          </a:p>
        </p:txBody>
      </p:sp>
      <p:sp>
        <p:nvSpPr>
          <p:cNvPr id="29699" name="Rectangle 3"/>
          <p:cNvSpPr>
            <a:spLocks noGrp="1" noChangeArrowheads="1"/>
          </p:cNvSpPr>
          <p:nvPr>
            <p:ph idx="1"/>
          </p:nvPr>
        </p:nvSpPr>
        <p:spPr>
          <a:xfrm>
            <a:off x="457200" y="1524000"/>
            <a:ext cx="8382000" cy="5257800"/>
          </a:xfrm>
        </p:spPr>
        <p:txBody>
          <a:bodyPr/>
          <a:lstStyle/>
          <a:p>
            <a:pPr eaLnBrk="1" hangingPunct="1"/>
            <a:r>
              <a:rPr lang="en-US" sz="2800" dirty="0"/>
              <a:t>Systematic process of thinking &amp; learning</a:t>
            </a:r>
          </a:p>
          <a:p>
            <a:pPr eaLnBrk="1" hangingPunct="1"/>
            <a:r>
              <a:rPr lang="en-US" sz="2800" dirty="0"/>
              <a:t>Assists assessment efforts with easy-to-use format</a:t>
            </a:r>
          </a:p>
          <a:p>
            <a:pPr eaLnBrk="1" hangingPunct="1"/>
            <a:r>
              <a:rPr lang="en-US" sz="2800" dirty="0"/>
              <a:t>Visual representation of alignment between goals &amp; objectives with standards, activities, &amp; outcomes</a:t>
            </a:r>
          </a:p>
          <a:p>
            <a:pPr eaLnBrk="1" hangingPunct="1"/>
            <a:r>
              <a:rPr lang="en-US" sz="2800" dirty="0"/>
              <a:t>Helps form challenging questions to help students gain knowledge &amp; critical thinking skills</a:t>
            </a:r>
          </a:p>
          <a:p>
            <a:pPr eaLnBrk="1" hangingPunct="1"/>
            <a:r>
              <a:rPr lang="en-US" sz="2800" dirty="0"/>
              <a:t>Assists in development of goals, objectives, &amp; lesson plans</a:t>
            </a:r>
          </a:p>
          <a:p>
            <a:pPr eaLnBrk="1" hangingPunct="1"/>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6875" y="533400"/>
            <a:ext cx="8305800" cy="1524000"/>
          </a:xfrm>
        </p:spPr>
        <p:txBody>
          <a:bodyPr>
            <a:normAutofit fontScale="90000"/>
          </a:bodyPr>
          <a:lstStyle/>
          <a:p>
            <a:pPr eaLnBrk="1" hangingPunct="1"/>
            <a:r>
              <a:rPr lang="en-US" sz="10000" b="1" dirty="0">
                <a:solidFill>
                  <a:srgbClr val="800000"/>
                </a:solidFill>
                <a:latin typeface="Bradley Hand ITC" panose="03070402050302030203" pitchFamily="66" charset="0"/>
              </a:rPr>
              <a:t>Thank You!</a:t>
            </a:r>
          </a:p>
        </p:txBody>
      </p:sp>
      <p:sp>
        <p:nvSpPr>
          <p:cNvPr id="31747" name="Rectangle 3"/>
          <p:cNvSpPr>
            <a:spLocks noGrp="1" noChangeArrowheads="1"/>
          </p:cNvSpPr>
          <p:nvPr>
            <p:ph idx="1"/>
          </p:nvPr>
        </p:nvSpPr>
        <p:spPr>
          <a:xfrm>
            <a:off x="457200" y="2514600"/>
            <a:ext cx="8229600" cy="2362200"/>
          </a:xfrm>
        </p:spPr>
        <p:txBody>
          <a:bodyPr/>
          <a:lstStyle/>
          <a:p>
            <a:pPr algn="ctr" eaLnBrk="1" hangingPunct="1">
              <a:buFontTx/>
              <a:buNone/>
            </a:pPr>
            <a:r>
              <a:rPr lang="en-US" sz="6600"/>
              <a:t>Discussion and Questions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0" y="609600"/>
            <a:ext cx="8839200" cy="5867400"/>
          </a:xfrm>
          <a:prstGeom prst="rect">
            <a:avLst/>
          </a:prstGeom>
          <a:noFill/>
          <a:ln w="9525">
            <a:noFill/>
            <a:miter lim="800000"/>
            <a:headEnd/>
            <a:tailEnd/>
          </a:ln>
          <a:effectLst/>
        </p:spPr>
      </p:pic>
      <p:sp>
        <p:nvSpPr>
          <p:cNvPr id="5" name="TextBox 4"/>
          <p:cNvSpPr txBox="1"/>
          <p:nvPr/>
        </p:nvSpPr>
        <p:spPr>
          <a:xfrm>
            <a:off x="1828800" y="0"/>
            <a:ext cx="5410200" cy="492443"/>
          </a:xfrm>
          <a:prstGeom prst="rect">
            <a:avLst/>
          </a:prstGeom>
          <a:noFill/>
        </p:spPr>
        <p:txBody>
          <a:bodyPr wrap="square" rtlCol="0">
            <a:spAutoFit/>
          </a:bodyPr>
          <a:lstStyle/>
          <a:p>
            <a:pPr algn="ctr"/>
            <a:r>
              <a:rPr lang="en-US" sz="2600" b="1" dirty="0">
                <a:solidFill>
                  <a:srgbClr val="FF0000"/>
                </a:solidFill>
              </a:rPr>
              <a:t>COGNITIVE DOMAIN Action Verbs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0"/>
            <a:ext cx="5943600" cy="492443"/>
          </a:xfrm>
          <a:prstGeom prst="rect">
            <a:avLst/>
          </a:prstGeom>
          <a:noFill/>
        </p:spPr>
        <p:txBody>
          <a:bodyPr wrap="square" rtlCol="0">
            <a:spAutoFit/>
          </a:bodyPr>
          <a:lstStyle/>
          <a:p>
            <a:pPr algn="ctr"/>
            <a:r>
              <a:rPr lang="en-US" sz="2600" b="1" dirty="0">
                <a:solidFill>
                  <a:srgbClr val="FF0000"/>
                </a:solidFill>
              </a:rPr>
              <a:t>PSYCHOMOTOR DOMAIN Action Verbs </a:t>
            </a:r>
          </a:p>
        </p:txBody>
      </p:sp>
      <p:pic>
        <p:nvPicPr>
          <p:cNvPr id="3074" name="Picture 2"/>
          <p:cNvPicPr>
            <a:picLocks noGrp="1" noChangeAspect="1" noChangeArrowheads="1"/>
          </p:cNvPicPr>
          <p:nvPr>
            <p:ph idx="1"/>
          </p:nvPr>
        </p:nvPicPr>
        <p:blipFill>
          <a:blip r:embed="rId3"/>
          <a:srcRect/>
          <a:stretch>
            <a:fillRect/>
          </a:stretch>
        </p:blipFill>
        <p:spPr bwMode="auto">
          <a:xfrm>
            <a:off x="0" y="457200"/>
            <a:ext cx="9144000" cy="61722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0"/>
            <a:ext cx="5867400" cy="492443"/>
          </a:xfrm>
          <a:prstGeom prst="rect">
            <a:avLst/>
          </a:prstGeom>
          <a:noFill/>
        </p:spPr>
        <p:txBody>
          <a:bodyPr wrap="square" rtlCol="0">
            <a:spAutoFit/>
          </a:bodyPr>
          <a:lstStyle/>
          <a:p>
            <a:pPr algn="ctr"/>
            <a:r>
              <a:rPr lang="en-US" sz="2600" b="1" dirty="0">
                <a:solidFill>
                  <a:srgbClr val="FF0000"/>
                </a:solidFill>
              </a:rPr>
              <a:t>AFFECTIVE DOMAIN Verbs </a:t>
            </a:r>
          </a:p>
        </p:txBody>
      </p:sp>
      <p:pic>
        <p:nvPicPr>
          <p:cNvPr id="4098" name="Picture 2"/>
          <p:cNvPicPr>
            <a:picLocks noGrp="1" noChangeAspect="1" noChangeArrowheads="1"/>
          </p:cNvPicPr>
          <p:nvPr>
            <p:ph idx="1"/>
          </p:nvPr>
        </p:nvPicPr>
        <p:blipFill>
          <a:blip r:embed="rId3"/>
          <a:srcRect/>
          <a:stretch>
            <a:fillRect/>
          </a:stretch>
        </p:blipFill>
        <p:spPr bwMode="auto">
          <a:xfrm>
            <a:off x="228600" y="457200"/>
            <a:ext cx="8305800" cy="60960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Assessment Items</a:t>
            </a:r>
            <a:br>
              <a:rPr lang="en-US" dirty="0"/>
            </a:b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dirty="0"/>
              <a:t> Wide choice</a:t>
            </a:r>
          </a:p>
          <a:p>
            <a:r>
              <a:rPr lang="en-US" dirty="0"/>
              <a:t> Many more types than the popular Closed-Book Examinations  and Quizzes</a:t>
            </a:r>
          </a:p>
          <a:p>
            <a:r>
              <a:rPr lang="en-US" dirty="0"/>
              <a:t>Key is to align assessment to Course outcomes and Program outcomes</a:t>
            </a:r>
          </a:p>
          <a:p>
            <a:r>
              <a:rPr lang="en-US" dirty="0"/>
              <a:t>Needs considerable effort</a:t>
            </a:r>
          </a:p>
          <a:p>
            <a:r>
              <a:rPr lang="en-US" dirty="0"/>
              <a:t>Follow planning of outcomes &amp; prior to design of instruction!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Classification of Assessment methods</a:t>
            </a:r>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a:buNone/>
            </a:pPr>
            <a:r>
              <a:rPr lang="en-US" dirty="0"/>
              <a:t>• Selection vs. Supply</a:t>
            </a:r>
          </a:p>
          <a:p>
            <a:pPr>
              <a:buNone/>
            </a:pPr>
            <a:endParaRPr lang="en-US" dirty="0"/>
          </a:p>
          <a:p>
            <a:pPr>
              <a:buNone/>
            </a:pPr>
            <a:r>
              <a:rPr lang="en-US" dirty="0"/>
              <a:t>• Objective vs. Subjective</a:t>
            </a:r>
          </a:p>
          <a:p>
            <a:pPr>
              <a:buNone/>
            </a:pPr>
            <a:endParaRPr lang="en-US" dirty="0"/>
          </a:p>
          <a:p>
            <a:pPr>
              <a:buNone/>
            </a:pPr>
            <a:r>
              <a:rPr lang="en-US" dirty="0"/>
              <a:t>• Written vs. Performing</a:t>
            </a:r>
          </a:p>
          <a:p>
            <a:pPr>
              <a:buNone/>
            </a:pPr>
            <a:endParaRPr lang="en-US" dirty="0"/>
          </a:p>
          <a:p>
            <a:pPr>
              <a:buNone/>
            </a:pPr>
            <a:r>
              <a:rPr lang="en-US" dirty="0"/>
              <a:t>• Formative vs. Summative</a:t>
            </a:r>
          </a:p>
          <a:p>
            <a:pPr>
              <a:buNone/>
            </a:pPr>
            <a:endParaRPr lang="en-US" dirty="0"/>
          </a:p>
          <a:p>
            <a:pPr>
              <a:buNone/>
            </a:pPr>
            <a:r>
              <a:rPr lang="en-US" dirty="0"/>
              <a:t>• Closed vs. Open</a:t>
            </a:r>
          </a:p>
          <a:p>
            <a:pPr>
              <a:buNone/>
            </a:pPr>
            <a:endParaRPr lang="en-US" dirty="0"/>
          </a:p>
          <a:p>
            <a:r>
              <a:rPr lang="en-US" dirty="0"/>
              <a:t>Direct  </a:t>
            </a:r>
            <a:r>
              <a:rPr lang="en-US" dirty="0" err="1"/>
              <a:t>vs</a:t>
            </a:r>
            <a:r>
              <a:rPr lang="en-US" dirty="0"/>
              <a:t> indirect</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solidFill>
                  <a:srgbClr val="00B0F0"/>
                </a:solidFill>
              </a:rPr>
              <a:t>Present Scenario –contd.,</a:t>
            </a:r>
          </a:p>
        </p:txBody>
      </p:sp>
      <p:sp>
        <p:nvSpPr>
          <p:cNvPr id="3" name="Content Placeholder 2"/>
          <p:cNvSpPr>
            <a:spLocks noGrp="1"/>
          </p:cNvSpPr>
          <p:nvPr>
            <p:ph idx="1"/>
          </p:nvPr>
        </p:nvSpPr>
        <p:spPr>
          <a:xfrm>
            <a:off x="457200" y="990600"/>
            <a:ext cx="8229600" cy="5486400"/>
          </a:xfrm>
        </p:spPr>
        <p:txBody>
          <a:bodyPr>
            <a:noAutofit/>
          </a:bodyPr>
          <a:lstStyle/>
          <a:p>
            <a:r>
              <a:rPr lang="en-US" sz="2400" dirty="0"/>
              <a:t>Recall of factual knowledge, though essential to any examination, is only one of several major abilities to be demonstrated by the graduates. </a:t>
            </a:r>
          </a:p>
          <a:p>
            <a:r>
              <a:rPr lang="en-US" sz="2400" dirty="0"/>
              <a:t>Assessment process must also test higher level skills viz. ability to apply knowledge, solve complex problems, analyze, synthesize and design.</a:t>
            </a:r>
          </a:p>
          <a:p>
            <a:r>
              <a:rPr lang="en-US" sz="2400" dirty="0"/>
              <a:t> Further, professional skills like the ability to communicate, work in teams, lifelong learning have become important elements for employability of the graduates</a:t>
            </a:r>
          </a:p>
          <a:p>
            <a:r>
              <a:rPr lang="en-US" sz="2400" dirty="0"/>
              <a:t>It is important that the examinations also give appropriate </a:t>
            </a:r>
            <a:r>
              <a:rPr lang="en-US" sz="2400" dirty="0" err="1"/>
              <a:t>weightage</a:t>
            </a:r>
            <a:r>
              <a:rPr lang="en-US" sz="2400" dirty="0"/>
              <a:t> to the assessment of these higher-level skills and professional competencies.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vs. Supply - 1</a:t>
            </a:r>
            <a:br>
              <a:rPr lang="en-US" dirty="0"/>
            </a:br>
            <a:endParaRPr lang="en-US" dirty="0"/>
          </a:p>
        </p:txBody>
      </p:sp>
      <p:sp>
        <p:nvSpPr>
          <p:cNvPr id="3" name="Content Placeholder 2"/>
          <p:cNvSpPr>
            <a:spLocks noGrp="1"/>
          </p:cNvSpPr>
          <p:nvPr>
            <p:ph idx="1"/>
          </p:nvPr>
        </p:nvSpPr>
        <p:spPr>
          <a:xfrm>
            <a:off x="457200" y="762000"/>
            <a:ext cx="8382000" cy="5943600"/>
          </a:xfrm>
        </p:spPr>
        <p:txBody>
          <a:bodyPr>
            <a:noAutofit/>
          </a:bodyPr>
          <a:lstStyle/>
          <a:p>
            <a:r>
              <a:rPr lang="en-US" sz="2200" dirty="0"/>
              <a:t>Selection:</a:t>
            </a:r>
          </a:p>
          <a:p>
            <a:pPr lvl="1"/>
            <a:r>
              <a:rPr lang="en-US" sz="2200" dirty="0"/>
              <a:t>Students select from a given list of responses</a:t>
            </a:r>
          </a:p>
          <a:p>
            <a:pPr lvl="1"/>
            <a:r>
              <a:rPr lang="en-US" sz="2200" dirty="0"/>
              <a:t>Unique answers</a:t>
            </a:r>
          </a:p>
          <a:p>
            <a:pPr lvl="1"/>
            <a:r>
              <a:rPr lang="en-US" sz="2200" dirty="0"/>
              <a:t>Mostly objective</a:t>
            </a:r>
          </a:p>
          <a:p>
            <a:pPr lvl="1"/>
            <a:r>
              <a:rPr lang="en-US" sz="2200" dirty="0"/>
              <a:t>Easy to automate &amp; compare</a:t>
            </a:r>
          </a:p>
          <a:p>
            <a:pPr lvl="1"/>
            <a:r>
              <a:rPr lang="en-US" sz="2200" dirty="0"/>
              <a:t>Can cover “more syllabus”</a:t>
            </a:r>
          </a:p>
          <a:p>
            <a:pPr lvl="1"/>
            <a:r>
              <a:rPr lang="en-US" sz="2200" dirty="0"/>
              <a:t>Generally assesses lower levels of cognition ( Ex: MCQ, T/F,  match, … )</a:t>
            </a:r>
          </a:p>
          <a:p>
            <a:r>
              <a:rPr lang="en-US" sz="2200" dirty="0"/>
              <a:t>Supply:</a:t>
            </a:r>
          </a:p>
          <a:p>
            <a:pPr lvl="1"/>
            <a:r>
              <a:rPr lang="en-US" sz="2200" dirty="0"/>
              <a:t> Students create and provide the response</a:t>
            </a:r>
          </a:p>
          <a:p>
            <a:pPr lvl="1"/>
            <a:r>
              <a:rPr lang="en-US" sz="2200" dirty="0"/>
              <a:t>Answers may not be unique</a:t>
            </a:r>
          </a:p>
          <a:p>
            <a:pPr lvl="1"/>
            <a:r>
              <a:rPr lang="en-US" sz="2200" dirty="0"/>
              <a:t>Non-uniform &amp; time-consuming evaluation</a:t>
            </a:r>
          </a:p>
          <a:p>
            <a:pPr lvl="1"/>
            <a:r>
              <a:rPr lang="en-US" sz="2200" dirty="0"/>
              <a:t>Difficult to cover “more syllabus”</a:t>
            </a:r>
          </a:p>
          <a:p>
            <a:pPr lvl="1"/>
            <a:r>
              <a:rPr lang="en-US" sz="2200" dirty="0"/>
              <a:t>Can assesses all levels of cognition</a:t>
            </a:r>
          </a:p>
          <a:p>
            <a:pPr lvl="1"/>
            <a:r>
              <a:rPr lang="en-US" sz="2200" dirty="0"/>
              <a:t>Most common in conventional written examinations!</a:t>
            </a:r>
          </a:p>
          <a:p>
            <a:pPr lvl="2"/>
            <a:endParaRPr lang="en-US" sz="2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 vs. Subjective</a:t>
            </a:r>
            <a:br>
              <a:rPr lang="en-US" dirty="0"/>
            </a:b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dirty="0"/>
              <a:t>Objective:</a:t>
            </a:r>
          </a:p>
          <a:p>
            <a:pPr lvl="1"/>
            <a:r>
              <a:rPr lang="en-US" dirty="0"/>
              <a:t>Unique answers, typically Select type</a:t>
            </a:r>
          </a:p>
          <a:p>
            <a:pPr lvl="1"/>
            <a:r>
              <a:rPr lang="en-US" dirty="0"/>
              <a:t>“Fill In” possible with unique answer</a:t>
            </a:r>
          </a:p>
          <a:p>
            <a:pPr lvl="1"/>
            <a:r>
              <a:rPr lang="en-US" dirty="0"/>
              <a:t>All the advantages of Select!</a:t>
            </a:r>
          </a:p>
          <a:p>
            <a:pPr>
              <a:buNone/>
            </a:pPr>
            <a:r>
              <a:rPr lang="en-US" dirty="0"/>
              <a:t>Subjective:</a:t>
            </a:r>
          </a:p>
          <a:p>
            <a:pPr lvl="1"/>
            <a:r>
              <a:rPr lang="en-US" dirty="0"/>
              <a:t>Responses need not be unique</a:t>
            </a:r>
          </a:p>
          <a:p>
            <a:pPr lvl="1"/>
            <a:r>
              <a:rPr lang="en-US" dirty="0"/>
              <a:t>Typically Supply type, but Fill In kind</a:t>
            </a:r>
          </a:p>
          <a:p>
            <a:pPr lvl="1"/>
            <a:r>
              <a:rPr lang="en-US" dirty="0"/>
              <a:t>possible if multiple responses are</a:t>
            </a:r>
          </a:p>
          <a:p>
            <a:pPr lvl="1"/>
            <a:r>
              <a:rPr lang="en-US" dirty="0"/>
              <a:t>possible</a:t>
            </a:r>
          </a:p>
          <a:p>
            <a:pPr lvl="1"/>
            <a:r>
              <a:rPr lang="en-US" dirty="0"/>
              <a:t>Difficulties similar to Supply type!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Written vs. Performing</a:t>
            </a:r>
            <a:br>
              <a:rPr lang="en-US" dirty="0"/>
            </a:br>
            <a:endParaRPr lang="en-US" dirty="0"/>
          </a:p>
        </p:txBody>
      </p:sp>
      <p:sp>
        <p:nvSpPr>
          <p:cNvPr id="3" name="Content Placeholder 2"/>
          <p:cNvSpPr>
            <a:spLocks noGrp="1"/>
          </p:cNvSpPr>
          <p:nvPr>
            <p:ph idx="1"/>
          </p:nvPr>
        </p:nvSpPr>
        <p:spPr>
          <a:xfrm>
            <a:off x="457200" y="1066800"/>
            <a:ext cx="8458200" cy="5059363"/>
          </a:xfrm>
        </p:spPr>
        <p:txBody>
          <a:bodyPr>
            <a:normAutofit/>
          </a:bodyPr>
          <a:lstStyle/>
          <a:p>
            <a:pPr>
              <a:buNone/>
            </a:pPr>
            <a:r>
              <a:rPr lang="en-US" dirty="0"/>
              <a:t>Written:</a:t>
            </a:r>
          </a:p>
          <a:p>
            <a:pPr lvl="1"/>
            <a:r>
              <a:rPr lang="en-US" dirty="0"/>
              <a:t>As name implies, responses are written  in exam setting (any combination of select / supply; objective/subjective is possible)</a:t>
            </a:r>
          </a:p>
          <a:p>
            <a:pPr>
              <a:buNone/>
            </a:pPr>
            <a:r>
              <a:rPr lang="en-US" dirty="0"/>
              <a:t>Performing:</a:t>
            </a:r>
          </a:p>
          <a:p>
            <a:pPr lvl="1"/>
            <a:r>
              <a:rPr lang="en-US" dirty="0"/>
              <a:t>Based on performance; Project, Group discussion, Presentation etc</a:t>
            </a:r>
          </a:p>
          <a:p>
            <a:pPr lvl="1"/>
            <a:r>
              <a:rPr lang="en-US" dirty="0"/>
              <a:t>Assessment needs more planning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Formative vs. Summative</a:t>
            </a:r>
            <a:br>
              <a:rPr lang="en-US" dirty="0"/>
            </a:br>
            <a:endParaRPr lang="en-US" dirty="0"/>
          </a:p>
        </p:txBody>
      </p:sp>
      <p:sp>
        <p:nvSpPr>
          <p:cNvPr id="3" name="Content Placeholder 2"/>
          <p:cNvSpPr>
            <a:spLocks noGrp="1"/>
          </p:cNvSpPr>
          <p:nvPr>
            <p:ph idx="1"/>
          </p:nvPr>
        </p:nvSpPr>
        <p:spPr>
          <a:xfrm>
            <a:off x="457200" y="990600"/>
            <a:ext cx="8458200" cy="5135563"/>
          </a:xfrm>
        </p:spPr>
        <p:txBody>
          <a:bodyPr>
            <a:normAutofit/>
          </a:bodyPr>
          <a:lstStyle/>
          <a:p>
            <a:pPr>
              <a:buNone/>
            </a:pPr>
            <a:r>
              <a:rPr lang="en-US" dirty="0"/>
              <a:t>Formative:</a:t>
            </a:r>
          </a:p>
          <a:p>
            <a:pPr lvl="1"/>
            <a:r>
              <a:rPr lang="en-US" dirty="0"/>
              <a:t>Also called educative, classroom and  some times diagnostic assessment</a:t>
            </a:r>
          </a:p>
          <a:p>
            <a:pPr lvl="1"/>
            <a:r>
              <a:rPr lang="en-US" dirty="0"/>
              <a:t>Used for adapting instruction and or learning!</a:t>
            </a:r>
          </a:p>
          <a:p>
            <a:pPr lvl="1"/>
            <a:r>
              <a:rPr lang="en-US" dirty="0"/>
              <a:t>Purely formative is rare!!</a:t>
            </a:r>
          </a:p>
          <a:p>
            <a:pPr>
              <a:buNone/>
            </a:pPr>
            <a:r>
              <a:rPr lang="en-US" dirty="0"/>
              <a:t>Summative:</a:t>
            </a:r>
          </a:p>
          <a:p>
            <a:pPr lvl="1"/>
            <a:r>
              <a:rPr lang="en-US" dirty="0"/>
              <a:t>Summarize student accomplishment</a:t>
            </a:r>
          </a:p>
          <a:p>
            <a:pPr lvl="1"/>
            <a:r>
              <a:rPr lang="en-US" dirty="0"/>
              <a:t>Directly reflected in Grades</a:t>
            </a:r>
          </a:p>
          <a:p>
            <a:pPr lvl="1"/>
            <a:r>
              <a:rPr lang="en-US" dirty="0"/>
              <a:t>Can be used for improvements also</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Closed vs. Open</a:t>
            </a:r>
            <a:br>
              <a:rPr lang="en-US"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a:t>Closed:</a:t>
            </a:r>
          </a:p>
          <a:p>
            <a:pPr lvl="1"/>
            <a:r>
              <a:rPr lang="en-US" dirty="0"/>
              <a:t>Most common; Student has no access to other resources for responding (excluding “data” of course)</a:t>
            </a:r>
          </a:p>
          <a:p>
            <a:pPr lvl="1"/>
            <a:r>
              <a:rPr lang="en-US" dirty="0"/>
              <a:t>Can be at any LOTs</a:t>
            </a:r>
          </a:p>
          <a:p>
            <a:pPr>
              <a:buNone/>
            </a:pPr>
            <a:r>
              <a:rPr lang="en-US" dirty="0"/>
              <a:t>Open:</a:t>
            </a:r>
          </a:p>
          <a:p>
            <a:pPr lvl="1"/>
            <a:r>
              <a:rPr lang="en-US" dirty="0"/>
              <a:t>Access to other resources</a:t>
            </a:r>
          </a:p>
          <a:p>
            <a:pPr lvl="1"/>
            <a:r>
              <a:rPr lang="en-US" dirty="0"/>
              <a:t>No unique solutions generally</a:t>
            </a:r>
          </a:p>
          <a:p>
            <a:pPr lvl="1"/>
            <a:r>
              <a:rPr lang="en-US" dirty="0"/>
              <a:t>Used to assess higher cognitive levels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a:t>Content delivery</a:t>
            </a:r>
            <a:br>
              <a:rPr lang="en-US"/>
            </a:br>
            <a:endParaRPr lang="en-US"/>
          </a:p>
        </p:txBody>
      </p:sp>
      <p:sp>
        <p:nvSpPr>
          <p:cNvPr id="55299" name="Content Placeholder 2"/>
          <p:cNvSpPr>
            <a:spLocks noGrp="1"/>
          </p:cNvSpPr>
          <p:nvPr>
            <p:ph idx="1"/>
          </p:nvPr>
        </p:nvSpPr>
        <p:spPr>
          <a:xfrm>
            <a:off x="457200" y="928688"/>
            <a:ext cx="7715250" cy="5214937"/>
          </a:xfrm>
        </p:spPr>
        <p:txBody>
          <a:bodyPr>
            <a:normAutofit lnSpcReduction="10000"/>
          </a:bodyPr>
          <a:lstStyle/>
          <a:p>
            <a:r>
              <a:rPr lang="en-US"/>
              <a:t>Lecture</a:t>
            </a:r>
          </a:p>
          <a:p>
            <a:r>
              <a:rPr lang="en-US"/>
              <a:t>Lecture with discussion</a:t>
            </a:r>
          </a:p>
          <a:p>
            <a:r>
              <a:rPr lang="en-US"/>
              <a:t>Demonstrations</a:t>
            </a:r>
          </a:p>
          <a:p>
            <a:r>
              <a:rPr lang="en-US"/>
              <a:t>Group discussion</a:t>
            </a:r>
          </a:p>
          <a:p>
            <a:r>
              <a:rPr lang="en-US"/>
              <a:t>Debate</a:t>
            </a:r>
          </a:p>
          <a:p>
            <a:r>
              <a:rPr lang="en-US"/>
              <a:t>Technical Quiz</a:t>
            </a:r>
          </a:p>
          <a:p>
            <a:r>
              <a:rPr lang="en-US"/>
              <a:t>Seminar</a:t>
            </a:r>
          </a:p>
          <a:p>
            <a:r>
              <a:rPr lang="en-US"/>
              <a:t>Mini-project</a:t>
            </a:r>
          </a:p>
          <a:p>
            <a:r>
              <a:rPr lang="en-US"/>
              <a:t>Asynchronous discussions</a:t>
            </a:r>
          </a:p>
          <a:p>
            <a:endParaRPr lang="en-US"/>
          </a:p>
        </p:txBody>
      </p:sp>
      <p:sp>
        <p:nvSpPr>
          <p:cNvPr id="55300" name="Date Placeholder 3"/>
          <p:cNvSpPr>
            <a:spLocks noGrp="1"/>
          </p:cNvSpPr>
          <p:nvPr>
            <p:ph type="dt" sz="quarter" idx="10"/>
          </p:nvPr>
        </p:nvSpPr>
        <p:spPr>
          <a:noFill/>
        </p:spPr>
        <p:txBody>
          <a:bodyPr/>
          <a:lstStyle/>
          <a:p>
            <a:fld id="{57370C9F-FB60-4D72-B11E-CA7481C10C39}" type="datetime5">
              <a:rPr lang="en-US" smtClean="0"/>
              <a:pPr/>
              <a:t>29-Dec-23</a:t>
            </a:fld>
            <a:endParaRPr lang="en-U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68313" y="274638"/>
            <a:ext cx="8218487" cy="654050"/>
          </a:xfrm>
        </p:spPr>
        <p:txBody>
          <a:bodyPr/>
          <a:lstStyle/>
          <a:p>
            <a:pPr eaLnBrk="1" hangingPunct="1"/>
            <a:r>
              <a:rPr lang="en-US" sz="3600">
                <a:solidFill>
                  <a:srgbClr val="0070C0"/>
                </a:solidFill>
              </a:rPr>
              <a:t>Assessment methods and tools</a:t>
            </a:r>
          </a:p>
        </p:txBody>
      </p:sp>
      <p:sp>
        <p:nvSpPr>
          <p:cNvPr id="60419" name="Content Placeholder 2"/>
          <p:cNvSpPr>
            <a:spLocks noGrp="1"/>
          </p:cNvSpPr>
          <p:nvPr>
            <p:ph idx="4294967295"/>
          </p:nvPr>
        </p:nvSpPr>
        <p:spPr>
          <a:xfrm>
            <a:off x="457200" y="928688"/>
            <a:ext cx="8401050" cy="5316537"/>
          </a:xfrm>
        </p:spPr>
        <p:txBody>
          <a:bodyPr/>
          <a:lstStyle/>
          <a:p>
            <a:pPr eaLnBrk="1" hangingPunct="1"/>
            <a:r>
              <a:rPr lang="en-US" sz="2400" dirty="0">
                <a:solidFill>
                  <a:srgbClr val="0066FF"/>
                </a:solidFill>
              </a:rPr>
              <a:t>Direct Assessment Method:</a:t>
            </a:r>
            <a:r>
              <a:rPr lang="en-US" sz="2400" dirty="0"/>
              <a:t> using  measurable performance indicators of students</a:t>
            </a:r>
          </a:p>
          <a:p>
            <a:pPr lvl="1" eaLnBrk="1" hangingPunct="1">
              <a:spcBef>
                <a:spcPct val="0"/>
              </a:spcBef>
            </a:pPr>
            <a:r>
              <a:rPr lang="en-US" sz="1700" dirty="0">
                <a:solidFill>
                  <a:srgbClr val="000000"/>
                </a:solidFill>
              </a:rPr>
              <a:t>Exams</a:t>
            </a:r>
          </a:p>
          <a:p>
            <a:pPr lvl="1" eaLnBrk="1" hangingPunct="1">
              <a:spcBef>
                <a:spcPct val="0"/>
              </a:spcBef>
            </a:pPr>
            <a:r>
              <a:rPr lang="en-US" sz="1700" dirty="0">
                <a:solidFill>
                  <a:srgbClr val="000000"/>
                </a:solidFill>
              </a:rPr>
              <a:t>Assignments</a:t>
            </a:r>
          </a:p>
          <a:p>
            <a:pPr lvl="1" eaLnBrk="1" hangingPunct="1">
              <a:spcBef>
                <a:spcPct val="0"/>
              </a:spcBef>
            </a:pPr>
            <a:r>
              <a:rPr lang="en-US" sz="1700" dirty="0">
                <a:solidFill>
                  <a:srgbClr val="000000"/>
                </a:solidFill>
              </a:rPr>
              <a:t>Projects</a:t>
            </a:r>
          </a:p>
          <a:p>
            <a:pPr lvl="1" eaLnBrk="1" hangingPunct="1">
              <a:spcBef>
                <a:spcPct val="0"/>
              </a:spcBef>
            </a:pPr>
            <a:r>
              <a:rPr lang="en-US" sz="1700" dirty="0">
                <a:solidFill>
                  <a:srgbClr val="000000"/>
                </a:solidFill>
              </a:rPr>
              <a:t>Tutorials</a:t>
            </a:r>
          </a:p>
          <a:p>
            <a:pPr lvl="1" eaLnBrk="1" hangingPunct="1">
              <a:spcBef>
                <a:spcPct val="0"/>
              </a:spcBef>
            </a:pPr>
            <a:r>
              <a:rPr lang="en-US" sz="1700" dirty="0">
                <a:solidFill>
                  <a:srgbClr val="000000"/>
                </a:solidFill>
              </a:rPr>
              <a:t>Labs</a:t>
            </a:r>
          </a:p>
          <a:p>
            <a:pPr lvl="1" eaLnBrk="1" hangingPunct="1">
              <a:spcBef>
                <a:spcPct val="0"/>
              </a:spcBef>
            </a:pPr>
            <a:r>
              <a:rPr lang="en-US" sz="1700" dirty="0">
                <a:solidFill>
                  <a:srgbClr val="000000"/>
                </a:solidFill>
              </a:rPr>
              <a:t>Presentations</a:t>
            </a:r>
            <a:endParaRPr lang="en-US" sz="1800" dirty="0"/>
          </a:p>
          <a:p>
            <a:pPr marL="342900" lvl="3" indent="-342900" eaLnBrk="1" hangingPunct="1">
              <a:buFontTx/>
              <a:buNone/>
            </a:pPr>
            <a:r>
              <a:rPr lang="en-US" sz="1600" dirty="0"/>
              <a:t>	</a:t>
            </a:r>
            <a:endParaRPr lang="en-US" sz="2400" dirty="0"/>
          </a:p>
          <a:p>
            <a:pPr eaLnBrk="1" hangingPunct="1"/>
            <a:r>
              <a:rPr lang="en-US" sz="2400" dirty="0">
                <a:solidFill>
                  <a:srgbClr val="0066FF"/>
                </a:solidFill>
              </a:rPr>
              <a:t>Indirect Assessment Method:</a:t>
            </a:r>
            <a:r>
              <a:rPr lang="en-US" sz="2400" dirty="0"/>
              <a:t> Ascertaining opinion or self-reports</a:t>
            </a:r>
            <a:endParaRPr lang="en-US" sz="1800" dirty="0">
              <a:solidFill>
                <a:srgbClr val="0066FF"/>
              </a:solidFill>
            </a:endParaRPr>
          </a:p>
          <a:p>
            <a:pPr lvl="1" eaLnBrk="1" hangingPunct="1"/>
            <a:r>
              <a:rPr lang="en-US" sz="1800" dirty="0"/>
              <a:t>Alumni survey</a:t>
            </a:r>
          </a:p>
          <a:p>
            <a:pPr lvl="1" eaLnBrk="1" hangingPunct="1"/>
            <a:r>
              <a:rPr lang="en-US" sz="1800" dirty="0"/>
              <a:t>Employer survey</a:t>
            </a:r>
          </a:p>
          <a:p>
            <a:pPr lvl="1" eaLnBrk="1" hangingPunct="1"/>
            <a:r>
              <a:rPr lang="en-US" sz="1800" dirty="0"/>
              <a:t>Exit survey</a:t>
            </a:r>
          </a:p>
          <a:p>
            <a:pPr lvl="1" eaLnBrk="1" hangingPunct="1"/>
            <a:r>
              <a:rPr lang="en-US" sz="1800" dirty="0"/>
              <a:t>Course-end survey, etc.,.</a:t>
            </a:r>
          </a:p>
          <a:p>
            <a:pPr lvl="1" algn="r" eaLnBrk="1" hangingPunct="1">
              <a:buFont typeface="Wingdings" panose="05000000000000000000" pitchFamily="2" charset="2"/>
              <a:buNone/>
            </a:pPr>
            <a:endParaRPr lang="en-US" sz="1800" dirty="0"/>
          </a:p>
        </p:txBody>
      </p:sp>
      <p:sp>
        <p:nvSpPr>
          <p:cNvPr id="60420" name="Slide Number Placeholder 3"/>
          <p:cNvSpPr txBox="1">
            <a:spLocks noGrp="1"/>
          </p:cNvSpPr>
          <p:nvPr/>
        </p:nvSpPr>
        <p:spPr bwMode="auto">
          <a:xfrm>
            <a:off x="8153400" y="6245225"/>
            <a:ext cx="533400" cy="476250"/>
          </a:xfrm>
          <a:prstGeom prst="rect">
            <a:avLst/>
          </a:prstGeom>
          <a:noFill/>
          <a:ln w="9525">
            <a:noFill/>
            <a:miter lim="800000"/>
          </a:ln>
        </p:spPr>
        <p:txBody>
          <a:bodyPr/>
          <a:lstStyle/>
          <a:p>
            <a:pPr algn="r"/>
            <a:fld id="{13469780-5778-450B-9D11-7E142A52B680}" type="slidenum">
              <a:rPr lang="es-ES" sz="1400" b="1"/>
              <a:pPr algn="r"/>
              <a:t>76</a:t>
            </a:fld>
            <a:endParaRPr lang="es-ES" sz="1400" b="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Assessment methods and KL</a:t>
            </a:r>
          </a:p>
        </p:txBody>
      </p:sp>
      <p:pic>
        <p:nvPicPr>
          <p:cNvPr id="3074" name="Picture 2"/>
          <p:cNvPicPr>
            <a:picLocks noChangeAspect="1" noChangeArrowheads="1"/>
          </p:cNvPicPr>
          <p:nvPr/>
        </p:nvPicPr>
        <p:blipFill>
          <a:blip r:embed="rId2"/>
          <a:srcRect/>
          <a:stretch>
            <a:fillRect/>
          </a:stretch>
        </p:blipFill>
        <p:spPr bwMode="auto">
          <a:xfrm>
            <a:off x="152400" y="1295400"/>
            <a:ext cx="8763685" cy="51816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ecx.images-amazon.com/images/I/511KBSNF8FL.jpg"/>
          <p:cNvPicPr>
            <a:picLocks noChangeAspect="1" noChangeArrowheads="1"/>
          </p:cNvPicPr>
          <p:nvPr/>
        </p:nvPicPr>
        <p:blipFill>
          <a:blip r:embed="rId2"/>
          <a:srcRect/>
          <a:stretch>
            <a:fillRect/>
          </a:stretch>
        </p:blipFill>
        <p:spPr bwMode="auto">
          <a:xfrm>
            <a:off x="838200" y="457200"/>
            <a:ext cx="3048000" cy="3743325"/>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half" idx="10"/>
          </p:nvPr>
        </p:nvSpPr>
        <p:spPr>
          <a:noFill/>
        </p:spPr>
        <p:txBody>
          <a:bodyPr/>
          <a:lstStyle/>
          <a:p>
            <a:fld id="{61D459F6-4B89-4ED2-8AE8-67484009564A}" type="datetime5">
              <a:rPr lang="en-US" smtClean="0"/>
              <a:pPr/>
              <a:t>29-Dec-23</a:t>
            </a:fld>
            <a:endParaRPr lang="en-US"/>
          </a:p>
        </p:txBody>
      </p:sp>
      <p:sp>
        <p:nvSpPr>
          <p:cNvPr id="49155" name="Rectangle 2"/>
          <p:cNvSpPr>
            <a:spLocks noChangeArrowheads="1"/>
          </p:cNvSpPr>
          <p:nvPr/>
        </p:nvSpPr>
        <p:spPr bwMode="auto">
          <a:xfrm>
            <a:off x="357188" y="428625"/>
            <a:ext cx="8429625" cy="6340475"/>
          </a:xfrm>
          <a:prstGeom prst="rect">
            <a:avLst/>
          </a:prstGeom>
          <a:noFill/>
          <a:ln w="9525">
            <a:noFill/>
            <a:miter lim="800000"/>
          </a:ln>
        </p:spPr>
        <p:txBody>
          <a:bodyPr>
            <a:spAutoFit/>
          </a:bodyPr>
          <a:lstStyle/>
          <a:p>
            <a:r>
              <a:rPr lang="en-US" sz="2800" b="1" u="sng"/>
              <a:t>References</a:t>
            </a:r>
          </a:p>
          <a:p>
            <a:endParaRPr lang="en-US" sz="2400"/>
          </a:p>
          <a:p>
            <a:r>
              <a:rPr lang="en-US" sz="2200"/>
              <a:t>Bloom Benjamin S. and David R. Krathwohl. Taxonomy of Educational Objectives: The Classification of Educational Goals, by a committee of college and university examiners. </a:t>
            </a:r>
            <a:r>
              <a:rPr lang="en-US" sz="2200">
                <a:hlinkClick r:id="rId2"/>
              </a:rPr>
              <a:t>Handbook I: Cognitive Domain.</a:t>
            </a:r>
            <a:r>
              <a:rPr lang="en-US" sz="2200"/>
              <a:t> New York, Longmans, Green, 1956.</a:t>
            </a:r>
          </a:p>
          <a:p>
            <a:endParaRPr lang="en-US" sz="2200"/>
          </a:p>
          <a:p>
            <a:r>
              <a:rPr lang="en-US" sz="2200"/>
              <a:t>Bloom, B.S., Masia, B.B. and Krathwohl, D. R. (1964). </a:t>
            </a:r>
            <a:r>
              <a:rPr lang="en-US" sz="2200" i="1"/>
              <a:t>Taxonomy of Educational Objectives Volume II : The Affective Domain. </a:t>
            </a:r>
            <a:r>
              <a:rPr lang="en-US" sz="2200"/>
              <a:t>New York: McKay.</a:t>
            </a:r>
          </a:p>
          <a:p>
            <a:endParaRPr lang="en-US" sz="2200"/>
          </a:p>
          <a:p>
            <a:r>
              <a:rPr lang="en-US" sz="2200"/>
              <a:t>Bloom, B.S. (1975) </a:t>
            </a:r>
            <a:r>
              <a:rPr lang="en-US" sz="2200" i="1"/>
              <a:t>Taxonomy of Educational Objectives, Book 1 Cognitive Domain</a:t>
            </a:r>
            <a:r>
              <a:rPr lang="en-US" sz="2200"/>
              <a:t>. Longman Publishing.</a:t>
            </a:r>
          </a:p>
          <a:p>
            <a:r>
              <a:rPr lang="en-US" sz="2200"/>
              <a:t> </a:t>
            </a:r>
          </a:p>
          <a:p>
            <a:r>
              <a:rPr lang="en-US" sz="2200"/>
              <a:t>Krathwohl, David, R. (2002) A Revision of Bloom’s Taxonomy: An Overview. </a:t>
            </a:r>
            <a:r>
              <a:rPr lang="en-US" sz="2200" i="1"/>
              <a:t>Theory into Practice</a:t>
            </a:r>
            <a:r>
              <a:rPr lang="en-US" sz="2200"/>
              <a:t>, 41 (4).</a:t>
            </a:r>
          </a:p>
          <a:p>
            <a:r>
              <a:rPr lang="en-US" sz="2200"/>
              <a:t> </a:t>
            </a:r>
          </a:p>
          <a:p>
            <a:endParaRPr lang="en-US" sz="2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4419600" cy="4754563"/>
          </a:xfrm>
        </p:spPr>
        <p:txBody>
          <a:bodyPr>
            <a:normAutofit/>
          </a:bodyPr>
          <a:lstStyle/>
          <a:p>
            <a:r>
              <a:rPr lang="en-US" sz="2400" b="1" dirty="0"/>
              <a:t>Constructive alignment</a:t>
            </a:r>
            <a:r>
              <a:rPr lang="en-US" sz="2400" dirty="0"/>
              <a:t> is a principle used for devising </a:t>
            </a:r>
            <a:r>
              <a:rPr lang="en-US" sz="2400" dirty="0">
                <a:hlinkClick r:id="rId2" tooltip="Teaching"/>
              </a:rPr>
              <a:t>teaching</a:t>
            </a:r>
            <a:r>
              <a:rPr lang="en-US" sz="2400" dirty="0"/>
              <a:t> and </a:t>
            </a:r>
            <a:r>
              <a:rPr lang="en-US" sz="2400" dirty="0">
                <a:hlinkClick r:id="rId3" tooltip="Learning"/>
              </a:rPr>
              <a:t>learning</a:t>
            </a:r>
            <a:r>
              <a:rPr lang="en-US" sz="2400" dirty="0"/>
              <a:t> activities, and assessment tasks, that directly address the learning outcomes (LOs). </a:t>
            </a:r>
          </a:p>
          <a:p>
            <a:r>
              <a:rPr lang="en-US" sz="2400" dirty="0"/>
              <a:t>Constructive alignment was devised by </a:t>
            </a:r>
            <a:r>
              <a:rPr lang="en-US" sz="2400" dirty="0">
                <a:hlinkClick r:id="rId4" tooltip="Professor"/>
              </a:rPr>
              <a:t>Professor</a:t>
            </a:r>
            <a:r>
              <a:rPr lang="en-US" sz="2400" dirty="0"/>
              <a:t> </a:t>
            </a:r>
            <a:r>
              <a:rPr lang="en-US" sz="2400" dirty="0">
                <a:hlinkClick r:id="rId5" tooltip="John B. Biggs"/>
              </a:rPr>
              <a:t>John B. Biggs</a:t>
            </a:r>
            <a:r>
              <a:rPr lang="en-US" sz="2400" dirty="0"/>
              <a:t>,</a:t>
            </a:r>
          </a:p>
        </p:txBody>
      </p:sp>
      <p:sp>
        <p:nvSpPr>
          <p:cNvPr id="1028" name="AutoShape 4" descr="https://ecampusontario.pressbooks.pub/app/uploads/sites/82/2018/04/Screen-Shot-2018-04-17-at-8.13.25-PM-1024x532.png"/>
          <p:cNvSpPr>
            <a:spLocks noGrp="1" noChangeAspect="1" noChangeArrowheads="1"/>
          </p:cNvSpPr>
          <p:nvPr>
            <p:ph type="title"/>
          </p:nvPr>
        </p:nvSpPr>
        <p:spPr bwMode="auto">
          <a:xfrm>
            <a:off x="457200" y="274638"/>
            <a:ext cx="8229600" cy="715962"/>
          </a:xfrm>
          <a:prstGeom prst="rect">
            <a:avLst/>
          </a:prstGeom>
          <a:noFill/>
        </p:spPr>
        <p:txBody>
          <a:bodyPr vert="horz" wrap="square" lIns="91440" tIns="45720" rIns="91440" bIns="45720" numCol="1" anchor="t" anchorCtr="0" compatLnSpc="1">
            <a:prstTxWarp prst="textNoShape">
              <a:avLst/>
            </a:prstTxWarp>
            <a:normAutofit fontScale="90000"/>
          </a:bodyPr>
          <a:lstStyle/>
          <a:p>
            <a:r>
              <a:rPr lang="en-US" dirty="0">
                <a:solidFill>
                  <a:srgbClr val="00B0F0"/>
                </a:solidFill>
              </a:rPr>
              <a:t>Constructive Alignment</a:t>
            </a:r>
          </a:p>
        </p:txBody>
      </p:sp>
      <p:sp>
        <p:nvSpPr>
          <p:cNvPr id="1030" name="AutoShape 6" descr="https://ecampusontario.pressbooks.pub/app/uploads/sites/82/2018/04/Screen-Shot-2018-04-17-at-8.13.25-PM-1024x53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admin\Desktop\PERSONAL\Screen-Shot-2018-04-17-at-8.13.25-PM-1024x532.png"/>
          <p:cNvPicPr>
            <a:picLocks noChangeAspect="1" noChangeArrowheads="1"/>
          </p:cNvPicPr>
          <p:nvPr/>
        </p:nvPicPr>
        <p:blipFill>
          <a:blip r:embed="rId6"/>
          <a:srcRect/>
          <a:stretch>
            <a:fillRect/>
          </a:stretch>
        </p:blipFill>
        <p:spPr bwMode="auto">
          <a:xfrm>
            <a:off x="4724400" y="1066800"/>
            <a:ext cx="4114800" cy="4445794"/>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400" b="1" dirty="0">
                <a:solidFill>
                  <a:srgbClr val="FF0000"/>
                </a:solidFill>
              </a:rPr>
              <a:t>THANK YOU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Constructive alignment  -Contd.,</a:t>
            </a:r>
          </a:p>
        </p:txBody>
      </p:sp>
      <p:sp>
        <p:nvSpPr>
          <p:cNvPr id="3" name="Content Placeholder 2"/>
          <p:cNvSpPr>
            <a:spLocks noGrp="1"/>
          </p:cNvSpPr>
          <p:nvPr>
            <p:ph idx="1"/>
          </p:nvPr>
        </p:nvSpPr>
        <p:spPr>
          <a:xfrm>
            <a:off x="457200" y="1295400"/>
            <a:ext cx="8229600" cy="5105400"/>
          </a:xfrm>
        </p:spPr>
        <p:txBody>
          <a:bodyPr>
            <a:noAutofit/>
          </a:bodyPr>
          <a:lstStyle/>
          <a:p>
            <a:r>
              <a:rPr lang="en-US" sz="2400" dirty="0"/>
              <a:t>Courses are the building blocks of a program. </a:t>
            </a:r>
          </a:p>
          <a:p>
            <a:endParaRPr lang="en-US" sz="2400" dirty="0"/>
          </a:p>
          <a:p>
            <a:r>
              <a:rPr lang="en-US" sz="2400" dirty="0"/>
              <a:t>a “design down” process is employed which moves from POs to Course Outcomes (COs) and outcomes for individual learning experiences</a:t>
            </a:r>
          </a:p>
          <a:p>
            <a:endParaRPr lang="en-US" sz="2400" dirty="0"/>
          </a:p>
          <a:p>
            <a:r>
              <a:rPr lang="en-US" sz="2400" dirty="0"/>
              <a:t>Outcomes at each successive level need to be aligned with, and contribute to, the program outcomes</a:t>
            </a:r>
          </a:p>
          <a:p>
            <a:endParaRPr lang="en-US" sz="2400" dirty="0"/>
          </a:p>
          <a:p>
            <a:r>
              <a:rPr lang="en-US" sz="2400" dirty="0"/>
              <a:t>Teaching strategies, learning activities, assessments and resources should all be designed and organized to help students achieve the learning outcomes at the course level.</a:t>
            </a:r>
          </a:p>
          <a:p>
            <a:endParaRPr lang="en-US" sz="2400" dirty="0"/>
          </a:p>
        </p:txBody>
      </p:sp>
    </p:spTree>
  </p:cSld>
  <p:clrMapOvr>
    <a:masterClrMapping/>
  </p:clrMapOvr>
</p:sld>
</file>

<file path=ppt/theme/theme1.xml><?xml version="1.0" encoding="utf-8"?>
<a:theme xmlns:a="http://schemas.openxmlformats.org/drawingml/2006/main" name="tce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3928</Words>
  <Application>Microsoft Office PowerPoint</Application>
  <PresentationFormat>On-screen Show (4:3)</PresentationFormat>
  <Paragraphs>702</Paragraphs>
  <Slides>80</Slides>
  <Notes>21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tce_ppt</vt:lpstr>
      <vt:lpstr>Slide 1</vt:lpstr>
      <vt:lpstr> Effective Assessment using Revised Bloom’s Taxonomy    </vt:lpstr>
      <vt:lpstr> Session  Outcomes</vt:lpstr>
      <vt:lpstr>Blooms’ Taxonomy</vt:lpstr>
      <vt:lpstr>Present Scenario </vt:lpstr>
      <vt:lpstr>Present scenario –contd.,</vt:lpstr>
      <vt:lpstr>Present Scenario –contd.,</vt:lpstr>
      <vt:lpstr>Constructive Alignment</vt:lpstr>
      <vt:lpstr>Constructive alignment  -Contd.,</vt:lpstr>
      <vt:lpstr>Constructive alignment –Contd.,</vt:lpstr>
      <vt:lpstr>Need for Examinations Reform</vt:lpstr>
      <vt:lpstr>Assessment and Evaluation</vt:lpstr>
      <vt:lpstr>Purpose of Assessment </vt:lpstr>
      <vt:lpstr>Purpose of Assessment  Cont.,</vt:lpstr>
      <vt:lpstr>Role of Examination system</vt:lpstr>
      <vt:lpstr>Brief History of Blooms </vt:lpstr>
      <vt:lpstr>Bloom’s Taxonomy of Educational Objectives</vt:lpstr>
      <vt:lpstr>Benjamin Bloom (1913 – 1999)</vt:lpstr>
      <vt:lpstr>Bloom’s  Quote</vt:lpstr>
      <vt:lpstr>Three Learning Domains --KSA </vt:lpstr>
      <vt:lpstr>Cognitive Learning -Taxonomy</vt:lpstr>
      <vt:lpstr>Bloom’s Expectations in various levels </vt:lpstr>
      <vt:lpstr>Bloom’s Triangle</vt:lpstr>
      <vt:lpstr> Revised Blooms Taxonomy</vt:lpstr>
      <vt:lpstr>Change Terms </vt:lpstr>
      <vt:lpstr>Slide 26</vt:lpstr>
      <vt:lpstr>Flow diagram</vt:lpstr>
      <vt:lpstr>Slide 28</vt:lpstr>
      <vt:lpstr> Remembering The learner is able to recall, restate and remember learned information  </vt:lpstr>
      <vt:lpstr>Understanding  Student grasps meaning of information  by interpreting and translating  what has been learned</vt:lpstr>
      <vt:lpstr>Applying  Student makes use of information in a context different from the one in which it was learned</vt:lpstr>
      <vt:lpstr>Analyzing  Student breaks learned information into its parts to best understand that information</vt:lpstr>
      <vt:lpstr>Evaluating Student makes decisions based on in-depth reflection, criticism and assessment</vt:lpstr>
      <vt:lpstr>Creating Student creates new ideas and information using what previously has been learned</vt:lpstr>
      <vt:lpstr>Slide 35</vt:lpstr>
      <vt:lpstr>Slide 36</vt:lpstr>
      <vt:lpstr>Potential activities and Products</vt:lpstr>
      <vt:lpstr>Potential activities and Products (Contd.,)</vt:lpstr>
      <vt:lpstr>Slide 39</vt:lpstr>
      <vt:lpstr>Slide 40</vt:lpstr>
      <vt:lpstr>Slide 41</vt:lpstr>
      <vt:lpstr>Slide 42</vt:lpstr>
      <vt:lpstr>Assessment</vt:lpstr>
      <vt:lpstr>Slide 44</vt:lpstr>
      <vt:lpstr>Slide 45</vt:lpstr>
      <vt:lpstr>Slide 46</vt:lpstr>
      <vt:lpstr>Slide 47</vt:lpstr>
      <vt:lpstr>Slide 48</vt:lpstr>
      <vt:lpstr>Slide 49</vt:lpstr>
      <vt:lpstr>Slide 50</vt:lpstr>
      <vt:lpstr>Blooms’ Taxonomy…</vt:lpstr>
      <vt:lpstr>Blooms’ Taxonomy…</vt:lpstr>
      <vt:lpstr>Affective Domain: Action Verbs</vt:lpstr>
      <vt:lpstr>Examples of  Course Outcomes in Affective Domain</vt:lpstr>
      <vt:lpstr>Psychomotor –Dave’s(1970)</vt:lpstr>
      <vt:lpstr>Psychomotor Domain –Simpson(1972)</vt:lpstr>
      <vt:lpstr>Taxonomy…</vt:lpstr>
      <vt:lpstr>Blooms’ Taxonomy</vt:lpstr>
      <vt:lpstr>Slide 59</vt:lpstr>
      <vt:lpstr>Slide 60</vt:lpstr>
      <vt:lpstr>Slide 61</vt:lpstr>
      <vt:lpstr>Slide 62</vt:lpstr>
      <vt:lpstr>   Summary Bloom’s revised taxonomy</vt:lpstr>
      <vt:lpstr>Thank You!</vt:lpstr>
      <vt:lpstr>Slide 65</vt:lpstr>
      <vt:lpstr>Slide 66</vt:lpstr>
      <vt:lpstr>Slide 67</vt:lpstr>
      <vt:lpstr>Assessment Items </vt:lpstr>
      <vt:lpstr>Classification of Assessment methods</vt:lpstr>
      <vt:lpstr>Selection vs. Supply - 1 </vt:lpstr>
      <vt:lpstr>Objective vs. Subjective </vt:lpstr>
      <vt:lpstr>Written vs. Performing </vt:lpstr>
      <vt:lpstr>Formative vs. Summative </vt:lpstr>
      <vt:lpstr>Closed vs. Open </vt:lpstr>
      <vt:lpstr>Content delivery </vt:lpstr>
      <vt:lpstr>Assessment methods and tools</vt:lpstr>
      <vt:lpstr>Assessment methods and KL</vt:lpstr>
      <vt:lpstr>Slide 78</vt:lpstr>
      <vt:lpstr>Slide 79</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Blooms revised Taxonomy</dc:title>
  <dc:creator>Joe</dc:creator>
  <cp:lastModifiedBy>web</cp:lastModifiedBy>
  <cp:revision>249</cp:revision>
  <dcterms:created xsi:type="dcterms:W3CDTF">2015-02-04T06:02:00Z</dcterms:created>
  <dcterms:modified xsi:type="dcterms:W3CDTF">2023-12-29T09:10:33Z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6C9F1727BB8F46FAB7663F77D1179586_13</vt:lpwstr>
  </property>
  <property fmtid="{D5CDD505-2E9C-101B-9397-08002B2CF9AE}" pid="3" name="KSOProductBuildVer">
    <vt:lpwstr>1033-12.2.0.13215</vt:lpwstr>
  </property>
</Properties>
</file>